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57" r:id="rId3"/>
    <p:sldId id="261" r:id="rId4"/>
    <p:sldId id="258" r:id="rId5"/>
    <p:sldId id="262" r:id="rId6"/>
    <p:sldId id="280" r:id="rId7"/>
    <p:sldId id="263" r:id="rId8"/>
    <p:sldId id="260" r:id="rId9"/>
    <p:sldId id="264" r:id="rId10"/>
    <p:sldId id="265" r:id="rId11"/>
    <p:sldId id="259" r:id="rId12"/>
    <p:sldId id="270" r:id="rId13"/>
    <p:sldId id="271" r:id="rId14"/>
    <p:sldId id="267" r:id="rId15"/>
    <p:sldId id="295" r:id="rId16"/>
    <p:sldId id="297" r:id="rId17"/>
    <p:sldId id="296" r:id="rId18"/>
    <p:sldId id="298" r:id="rId19"/>
    <p:sldId id="269" r:id="rId20"/>
    <p:sldId id="268" r:id="rId21"/>
    <p:sldId id="274" r:id="rId22"/>
    <p:sldId id="272" r:id="rId23"/>
    <p:sldId id="291" r:id="rId24"/>
    <p:sldId id="299" r:id="rId25"/>
    <p:sldId id="300" r:id="rId26"/>
    <p:sldId id="266" r:id="rId27"/>
    <p:sldId id="277" r:id="rId28"/>
    <p:sldId id="273" r:id="rId29"/>
    <p:sldId id="279" r:id="rId30"/>
    <p:sldId id="304" r:id="rId31"/>
    <p:sldId id="305" r:id="rId32"/>
    <p:sldId id="306" r:id="rId33"/>
    <p:sldId id="302" r:id="rId34"/>
    <p:sldId id="283" r:id="rId35"/>
    <p:sldId id="281" r:id="rId36"/>
    <p:sldId id="285" r:id="rId37"/>
    <p:sldId id="278" r:id="rId38"/>
    <p:sldId id="276" r:id="rId39"/>
    <p:sldId id="287" r:id="rId40"/>
    <p:sldId id="282" r:id="rId41"/>
    <p:sldId id="292" r:id="rId42"/>
    <p:sldId id="290" r:id="rId43"/>
    <p:sldId id="294" r:id="rId44"/>
    <p:sldId id="288" r:id="rId45"/>
    <p:sldId id="286" r:id="rId46"/>
    <p:sldId id="311" r:id="rId47"/>
    <p:sldId id="312" r:id="rId48"/>
    <p:sldId id="313" r:id="rId49"/>
    <p:sldId id="301" r:id="rId50"/>
    <p:sldId id="310" r:id="rId51"/>
    <p:sldId id="284" r:id="rId52"/>
    <p:sldId id="303" r:id="rId53"/>
    <p:sldId id="293" r:id="rId54"/>
    <p:sldId id="309" r:id="rId55"/>
    <p:sldId id="275" r:id="rId5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 borel" initials="mb" lastIdx="6" clrIdx="0">
    <p:extLst>
      <p:ext uri="{19B8F6BF-5375-455C-9EA6-DF929625EA0E}">
        <p15:presenceInfo xmlns:p15="http://schemas.microsoft.com/office/powerpoint/2012/main" xmlns="" userId="ce6d3a7d4de14f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88" d="100"/>
          <a:sy n="88" d="100"/>
        </p:scale>
        <p:origin x="-5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7T12:09:43.133" idx="6">
    <p:pos x="5167" y="1157"/>
    <p:text>des antioxydants au rôle protecteur crucial des membranes cellulaires</p:text>
    <p:extLst>
      <p:ext uri="{C676402C-5697-4E1C-873F-D02D1690AC5C}">
        <p15:threadingInfo xmlns:p15="http://schemas.microsoft.com/office/powerpoint/2012/main" xmlns=""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12FC20D-A2FE-4B7B-B229-011F22FD93B4}" type="datetimeFigureOut">
              <a:rPr lang="fr-FR" smtClean="0"/>
              <a:t>07/03/2019</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AA7E34D-5CC2-458F-9402-0318B2B0EC01}" type="slidenum">
              <a:rPr lang="fr-FR" smtClean="0"/>
              <a:t>‹N°›</a:t>
            </a:fld>
            <a:endParaRPr lang="fr-FR" dirty="0"/>
          </a:p>
        </p:txBody>
      </p:sp>
    </p:spTree>
    <p:extLst>
      <p:ext uri="{BB962C8B-B14F-4D97-AF65-F5344CB8AC3E}">
        <p14:creationId xmlns:p14="http://schemas.microsoft.com/office/powerpoint/2010/main" val="24326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3/7/2019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6343B39-165A-4B68-AA5C-581F5336313C}" type="datetimeFigureOut">
              <a:rPr lang="en-US" dirty="0"/>
              <a:t>3/7/2019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42C8C57-33F9-4259-AC4F-0E3F5BEC9B94}" type="datetimeFigureOut">
              <a:rPr lang="en-US" dirty="0"/>
              <a:t>3/7/2019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748772B-8FA2-401F-A0A1-A59855EDBC3E}" type="datetimeFigureOut">
              <a:rPr lang="en-US" dirty="0"/>
              <a:t>3/7/2019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3DD5BDE-5A90-4611-82E9-0FC5746D30C5}" type="datetimeFigureOut">
              <a:rPr lang="en-US" dirty="0"/>
              <a:t>3/7/2019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3/7/2019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09472EB-AC54-4713-BFC2-BEB621108C63}" type="datetimeFigureOut">
              <a:rPr lang="en-US" dirty="0"/>
              <a:t>3/7/2019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3/7/2019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3/7/2019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6ED06B6-C816-4861-964D-15A98395707D}" type="datetimeFigureOut">
              <a:rPr lang="en-US" dirty="0"/>
              <a:t>3/7/2019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0B1A8AB-EA7C-4B1B-9D73-E2551851FABE}" type="datetimeFigureOut">
              <a:rPr lang="en-US" dirty="0"/>
              <a:t>3/7/2019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3/7/2019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tmp"/><Relationship Id="rId4" Type="http://schemas.openxmlformats.org/officeDocument/2006/relationships/image" Target="../media/image14.tmp"/></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GpAamSpmU8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eNO3rsKT5Y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1.xml"/><Relationship Id="rId4" Type="http://schemas.openxmlformats.org/officeDocument/2006/relationships/image" Target="../media/image40.tmp"/></Relationships>
</file>

<file path=ppt/slides/_rels/slide42.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1.xml"/><Relationship Id="rId4" Type="http://schemas.openxmlformats.org/officeDocument/2006/relationships/image" Target="../media/image48.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1.xml"/><Relationship Id="rId4" Type="http://schemas.openxmlformats.org/officeDocument/2006/relationships/image" Target="../media/image51.tmp"/></Relationships>
</file>

<file path=ppt/slides/_rels/slide51.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4.tmp"/><Relationship Id="rId5" Type="http://schemas.openxmlformats.org/officeDocument/2006/relationships/image" Target="../media/image58.tmp"/><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bwgMo1Adit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1044" y="1038579"/>
            <a:ext cx="8825658" cy="801511"/>
          </a:xfrm>
        </p:spPr>
        <p:txBody>
          <a:bodyPr/>
          <a:lstStyle/>
          <a:p>
            <a:r>
              <a:rPr lang="fr-FR" sz="4000" dirty="0" smtClean="0"/>
              <a:t>NOCIVITE DE LA LUMIERE BLEUE</a:t>
            </a:r>
            <a:endParaRPr lang="fr-FR" sz="4000" dirty="0"/>
          </a:p>
        </p:txBody>
      </p:sp>
      <p:sp>
        <p:nvSpPr>
          <p:cNvPr id="3" name="Sous-titre 2"/>
          <p:cNvSpPr>
            <a:spLocks noGrp="1"/>
          </p:cNvSpPr>
          <p:nvPr>
            <p:ph type="subTitle" idx="1"/>
          </p:nvPr>
        </p:nvSpPr>
        <p:spPr>
          <a:xfrm>
            <a:off x="2138389" y="3031508"/>
            <a:ext cx="8825658" cy="861420"/>
          </a:xfrm>
        </p:spPr>
        <p:txBody>
          <a:bodyPr/>
          <a:lstStyle/>
          <a:p>
            <a:r>
              <a:rPr lang="fr-FR" dirty="0" smtClean="0">
                <a:solidFill>
                  <a:schemeClr val="bg1"/>
                </a:solidFill>
              </a:rPr>
              <a:t>Conférence club de valescure 05 MARS 2019</a:t>
            </a:r>
            <a:endParaRPr lang="fr-FR" dirty="0">
              <a:solidFill>
                <a:schemeClr val="bg1"/>
              </a:solidFill>
            </a:endParaRPr>
          </a:p>
        </p:txBody>
      </p:sp>
      <p:sp>
        <p:nvSpPr>
          <p:cNvPr id="4" name="ZoneTexte 3"/>
          <p:cNvSpPr txBox="1"/>
          <p:nvPr/>
        </p:nvSpPr>
        <p:spPr>
          <a:xfrm>
            <a:off x="9149223" y="4029194"/>
            <a:ext cx="4064000" cy="1477328"/>
          </a:xfrm>
          <a:prstGeom prst="rect">
            <a:avLst/>
          </a:prstGeom>
          <a:noFill/>
        </p:spPr>
        <p:txBody>
          <a:bodyPr wrap="square" rtlCol="0">
            <a:spAutoFit/>
          </a:bodyPr>
          <a:lstStyle/>
          <a:p>
            <a:r>
              <a:rPr lang="fr-FR" dirty="0" smtClean="0">
                <a:solidFill>
                  <a:schemeClr val="bg1"/>
                </a:solidFill>
              </a:rPr>
              <a:t>Mathieu BOREL </a:t>
            </a:r>
          </a:p>
          <a:p>
            <a:r>
              <a:rPr lang="fr-FR" dirty="0" smtClean="0">
                <a:solidFill>
                  <a:schemeClr val="bg1"/>
                </a:solidFill>
              </a:rPr>
              <a:t>Opticien DE</a:t>
            </a:r>
          </a:p>
          <a:p>
            <a:r>
              <a:rPr lang="fr-FR" dirty="0" smtClean="0">
                <a:solidFill>
                  <a:schemeClr val="bg1"/>
                </a:solidFill>
              </a:rPr>
              <a:t>Licence d’optique</a:t>
            </a:r>
          </a:p>
          <a:p>
            <a:r>
              <a:rPr lang="fr-FR" dirty="0" smtClean="0">
                <a:solidFill>
                  <a:schemeClr val="bg1"/>
                </a:solidFill>
              </a:rPr>
              <a:t>DU basse vision</a:t>
            </a:r>
          </a:p>
          <a:p>
            <a:r>
              <a:rPr lang="fr-FR" dirty="0" smtClean="0">
                <a:solidFill>
                  <a:schemeClr val="bg1"/>
                </a:solidFill>
              </a:rPr>
              <a:t>Orsay Paris</a:t>
            </a:r>
            <a:endParaRPr lang="fr-FR" dirty="0">
              <a:solidFill>
                <a:schemeClr val="bg1"/>
              </a:solidFill>
            </a:endParaRPr>
          </a:p>
        </p:txBody>
      </p:sp>
    </p:spTree>
    <p:extLst>
      <p:ext uri="{BB962C8B-B14F-4D97-AF65-F5344CB8AC3E}">
        <p14:creationId xmlns:p14="http://schemas.microsoft.com/office/powerpoint/2010/main" val="231792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254" y="1888194"/>
            <a:ext cx="6849431" cy="3315163"/>
          </a:xfrm>
          <a:prstGeom prst="rect">
            <a:avLst/>
          </a:prstGeom>
        </p:spPr>
      </p:pic>
    </p:spTree>
    <p:extLst>
      <p:ext uri="{BB962C8B-B14F-4D97-AF65-F5344CB8AC3E}">
        <p14:creationId xmlns:p14="http://schemas.microsoft.com/office/powerpoint/2010/main" val="126744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43892" y="633330"/>
            <a:ext cx="5760720" cy="369332"/>
          </a:xfrm>
          <a:prstGeom prst="rect">
            <a:avLst/>
          </a:prstGeom>
          <a:noFill/>
        </p:spPr>
        <p:txBody>
          <a:bodyPr wrap="square" rtlCol="0">
            <a:spAutoFit/>
          </a:bodyPr>
          <a:lstStyle/>
          <a:p>
            <a:r>
              <a:rPr lang="fr-FR" u="sng" dirty="0" smtClean="0">
                <a:solidFill>
                  <a:schemeClr val="bg1"/>
                </a:solidFill>
              </a:rPr>
              <a:t>Lumière bleue artificielles</a:t>
            </a:r>
            <a:endParaRPr lang="fr-FR" u="sng"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538" y="1489560"/>
            <a:ext cx="5664523" cy="4310348"/>
          </a:xfrm>
          <a:prstGeom prst="rect">
            <a:avLst/>
          </a:prstGeom>
        </p:spPr>
      </p:pic>
      <p:sp>
        <p:nvSpPr>
          <p:cNvPr id="5" name="ZoneTexte 4"/>
          <p:cNvSpPr txBox="1"/>
          <p:nvPr/>
        </p:nvSpPr>
        <p:spPr>
          <a:xfrm>
            <a:off x="4624252" y="1120228"/>
            <a:ext cx="5564777" cy="369332"/>
          </a:xfrm>
          <a:prstGeom prst="rect">
            <a:avLst/>
          </a:prstGeom>
          <a:noFill/>
        </p:spPr>
        <p:txBody>
          <a:bodyPr wrap="square" rtlCol="0">
            <a:spAutoFit/>
          </a:bodyPr>
          <a:lstStyle/>
          <a:p>
            <a:r>
              <a:rPr lang="fr-FR" dirty="0" smtClean="0">
                <a:solidFill>
                  <a:schemeClr val="bg1"/>
                </a:solidFill>
              </a:rPr>
              <a:t>Tubes fluorescents</a:t>
            </a:r>
            <a:endParaRPr lang="fr-FR" dirty="0">
              <a:solidFill>
                <a:schemeClr val="bg1"/>
              </a:solidFill>
            </a:endParaRPr>
          </a:p>
        </p:txBody>
      </p:sp>
      <p:sp>
        <p:nvSpPr>
          <p:cNvPr id="6" name="ZoneTexte 5"/>
          <p:cNvSpPr txBox="1"/>
          <p:nvPr/>
        </p:nvSpPr>
        <p:spPr>
          <a:xfrm>
            <a:off x="4026433" y="5799908"/>
            <a:ext cx="5342709" cy="369332"/>
          </a:xfrm>
          <a:prstGeom prst="rect">
            <a:avLst/>
          </a:prstGeom>
          <a:noFill/>
        </p:spPr>
        <p:txBody>
          <a:bodyPr wrap="square" rtlCol="0">
            <a:spAutoFit/>
          </a:bodyPr>
          <a:lstStyle/>
          <a:p>
            <a:r>
              <a:rPr lang="fr-FR" dirty="0" smtClean="0">
                <a:solidFill>
                  <a:schemeClr val="bg1"/>
                </a:solidFill>
              </a:rPr>
              <a:t>Sodium                                    halogène</a:t>
            </a:r>
            <a:endParaRPr lang="fr-FR" dirty="0">
              <a:solidFill>
                <a:schemeClr val="bg1"/>
              </a:solidFill>
            </a:endParaRPr>
          </a:p>
        </p:txBody>
      </p:sp>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16" y="1448549"/>
            <a:ext cx="2084041" cy="1934033"/>
          </a:xfrm>
          <a:prstGeom prst="rect">
            <a:avLst/>
          </a:prstGeom>
        </p:spPr>
      </p:pic>
      <p:pic>
        <p:nvPicPr>
          <p:cNvPr id="7" name="Image 6"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9466" y="4227401"/>
            <a:ext cx="2458336" cy="1291143"/>
          </a:xfrm>
          <a:prstGeom prst="rect">
            <a:avLst/>
          </a:prstGeom>
        </p:spPr>
      </p:pic>
      <p:pic>
        <p:nvPicPr>
          <p:cNvPr id="8" name="Image 7"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142" y="3813481"/>
            <a:ext cx="1753192" cy="1798403"/>
          </a:xfrm>
          <a:prstGeom prst="rect">
            <a:avLst/>
          </a:prstGeom>
        </p:spPr>
      </p:pic>
    </p:spTree>
    <p:extLst>
      <p:ext uri="{BB962C8B-B14F-4D97-AF65-F5344CB8AC3E}">
        <p14:creationId xmlns:p14="http://schemas.microsoft.com/office/powerpoint/2010/main" val="287791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245" y="1787856"/>
            <a:ext cx="7082709" cy="3957667"/>
          </a:xfrm>
          <a:prstGeom prst="rect">
            <a:avLst/>
          </a:prstGeom>
        </p:spPr>
      </p:pic>
      <p:sp>
        <p:nvSpPr>
          <p:cNvPr id="4" name="ZoneTexte 3"/>
          <p:cNvSpPr txBox="1"/>
          <p:nvPr/>
        </p:nvSpPr>
        <p:spPr>
          <a:xfrm>
            <a:off x="2825087" y="887104"/>
            <a:ext cx="2006220" cy="382138"/>
          </a:xfrm>
          <a:prstGeom prst="rect">
            <a:avLst/>
          </a:prstGeom>
          <a:noFill/>
        </p:spPr>
        <p:txBody>
          <a:bodyPr wrap="square" rtlCol="0">
            <a:spAutoFit/>
          </a:bodyPr>
          <a:lstStyle/>
          <a:p>
            <a:r>
              <a:rPr lang="fr-FR" dirty="0" smtClean="0">
                <a:solidFill>
                  <a:schemeClr val="bg1"/>
                </a:solidFill>
              </a:rPr>
              <a:t>LED blanche</a:t>
            </a:r>
            <a:endParaRPr lang="fr-FR" dirty="0">
              <a:solidFill>
                <a:schemeClr val="bg1"/>
              </a:solidFill>
            </a:endParaRPr>
          </a:p>
        </p:txBody>
      </p:sp>
    </p:spTree>
    <p:extLst>
      <p:ext uri="{BB962C8B-B14F-4D97-AF65-F5344CB8AC3E}">
        <p14:creationId xmlns:p14="http://schemas.microsoft.com/office/powerpoint/2010/main" val="96073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chemeClr val="bg1"/>
                </a:solidFill>
                <a:latin typeface="Arial" panose="020B0604020202020204" pitchFamily="34" charset="0"/>
                <a:cs typeface="Arial" panose="020B0604020202020204" pitchFamily="34" charset="0"/>
              </a:rPr>
              <a:t>Généralités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III.  </a:t>
            </a:r>
            <a:r>
              <a:rPr lang="fr-FR" u="sng" dirty="0" smtClean="0">
                <a:solidFill>
                  <a:srgbClr val="3366FF"/>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IV.  </a:t>
            </a:r>
            <a:r>
              <a:rPr lang="fr-FR" u="sng" dirty="0" smtClean="0">
                <a:solidFill>
                  <a:srgbClr val="3366FF"/>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738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47504" y="747728"/>
            <a:ext cx="6126480" cy="369332"/>
          </a:xfrm>
          <a:prstGeom prst="rect">
            <a:avLst/>
          </a:prstGeom>
          <a:noFill/>
        </p:spPr>
        <p:txBody>
          <a:bodyPr wrap="square" rtlCol="0">
            <a:spAutoFit/>
          </a:bodyPr>
          <a:lstStyle/>
          <a:p>
            <a:r>
              <a:rPr lang="fr-FR" u="sng" dirty="0" smtClean="0">
                <a:solidFill>
                  <a:schemeClr val="bg1"/>
                </a:solidFill>
              </a:rPr>
              <a:t>Vision des couleurs</a:t>
            </a:r>
            <a:endParaRPr lang="fr-FR" u="sng" dirty="0">
              <a:solidFill>
                <a:schemeClr val="bg1"/>
              </a:solidFill>
            </a:endParaRPr>
          </a:p>
        </p:txBody>
      </p:sp>
      <p:sp>
        <p:nvSpPr>
          <p:cNvPr id="3" name="ZoneTexte 2"/>
          <p:cNvSpPr txBox="1"/>
          <p:nvPr/>
        </p:nvSpPr>
        <p:spPr>
          <a:xfrm>
            <a:off x="1099220" y="2621681"/>
            <a:ext cx="4297680" cy="923330"/>
          </a:xfrm>
          <a:prstGeom prst="rect">
            <a:avLst/>
          </a:prstGeom>
          <a:noFill/>
        </p:spPr>
        <p:txBody>
          <a:bodyPr wrap="square" rtlCol="0">
            <a:spAutoFit/>
          </a:bodyPr>
          <a:lstStyle/>
          <a:p>
            <a:r>
              <a:rPr lang="fr-FR" u="sng" dirty="0" smtClean="0">
                <a:solidFill>
                  <a:schemeClr val="bg1"/>
                </a:solidFill>
              </a:rPr>
              <a:t>Vision scotopique:</a:t>
            </a:r>
            <a:r>
              <a:rPr lang="fr-FR" dirty="0" smtClean="0">
                <a:solidFill>
                  <a:schemeClr val="bg1"/>
                </a:solidFill>
              </a:rPr>
              <a:t> </a:t>
            </a:r>
          </a:p>
          <a:p>
            <a:r>
              <a:rPr lang="fr-FR" dirty="0" smtClean="0">
                <a:solidFill>
                  <a:schemeClr val="bg1"/>
                </a:solidFill>
              </a:rPr>
              <a:t>vision de l’œil la nuit et par faible luminosité</a:t>
            </a:r>
            <a:endParaRPr lang="fr-FR"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601" y="2284387"/>
            <a:ext cx="4839375" cy="3429479"/>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721" y="5793136"/>
            <a:ext cx="5410955" cy="447737"/>
          </a:xfrm>
          <a:prstGeom prst="rect">
            <a:avLst/>
          </a:prstGeom>
        </p:spPr>
      </p:pic>
      <p:sp>
        <p:nvSpPr>
          <p:cNvPr id="6" name="ZoneTexte 5"/>
          <p:cNvSpPr txBox="1"/>
          <p:nvPr/>
        </p:nvSpPr>
        <p:spPr>
          <a:xfrm>
            <a:off x="7067003" y="2437016"/>
            <a:ext cx="1306285" cy="369332"/>
          </a:xfrm>
          <a:prstGeom prst="rect">
            <a:avLst/>
          </a:prstGeom>
          <a:noFill/>
        </p:spPr>
        <p:txBody>
          <a:bodyPr wrap="square" rtlCol="0">
            <a:spAutoFit/>
          </a:bodyPr>
          <a:lstStyle/>
          <a:p>
            <a:r>
              <a:rPr lang="fr-FR" sz="1400" dirty="0" smtClean="0"/>
              <a:t>Scotopique</a:t>
            </a:r>
            <a:r>
              <a:rPr lang="fr-FR" dirty="0" smtClean="0"/>
              <a:t> </a:t>
            </a:r>
            <a:endParaRPr lang="fr-FR" dirty="0"/>
          </a:p>
        </p:txBody>
      </p:sp>
      <p:sp>
        <p:nvSpPr>
          <p:cNvPr id="7" name="ZoneTexte 6"/>
          <p:cNvSpPr txBox="1"/>
          <p:nvPr/>
        </p:nvSpPr>
        <p:spPr>
          <a:xfrm>
            <a:off x="8792828" y="2483182"/>
            <a:ext cx="1580607" cy="276999"/>
          </a:xfrm>
          <a:prstGeom prst="rect">
            <a:avLst/>
          </a:prstGeom>
          <a:noFill/>
        </p:spPr>
        <p:txBody>
          <a:bodyPr wrap="square" rtlCol="0">
            <a:spAutoFit/>
          </a:bodyPr>
          <a:lstStyle/>
          <a:p>
            <a:r>
              <a:rPr lang="fr-FR" sz="1200" dirty="0" smtClean="0"/>
              <a:t>photopique</a:t>
            </a:r>
            <a:endParaRPr lang="fr-FR" sz="1200" dirty="0"/>
          </a:p>
        </p:txBody>
      </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043" y="659433"/>
            <a:ext cx="4529245" cy="1059165"/>
          </a:xfrm>
          <a:prstGeom prst="rect">
            <a:avLst/>
          </a:prstGeom>
        </p:spPr>
      </p:pic>
    </p:spTree>
    <p:extLst>
      <p:ext uri="{BB962C8B-B14F-4D97-AF65-F5344CB8AC3E}">
        <p14:creationId xmlns:p14="http://schemas.microsoft.com/office/powerpoint/2010/main" val="178757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624" y="1716517"/>
            <a:ext cx="3147225" cy="3496916"/>
          </a:xfrm>
          <a:prstGeom prst="rect">
            <a:avLst/>
          </a:prstGeom>
        </p:spPr>
      </p:pic>
    </p:spTree>
    <p:extLst>
      <p:ext uri="{BB962C8B-B14F-4D97-AF65-F5344CB8AC3E}">
        <p14:creationId xmlns:p14="http://schemas.microsoft.com/office/powerpoint/2010/main" val="252235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88" y="2033448"/>
            <a:ext cx="1891633" cy="2101814"/>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603" y="2112669"/>
            <a:ext cx="3620005" cy="1943371"/>
          </a:xfrm>
          <a:prstGeom prst="rect">
            <a:avLst/>
          </a:prstGeom>
        </p:spPr>
      </p:pic>
    </p:spTree>
    <p:extLst>
      <p:ext uri="{BB962C8B-B14F-4D97-AF65-F5344CB8AC3E}">
        <p14:creationId xmlns:p14="http://schemas.microsoft.com/office/powerpoint/2010/main" val="3355171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130" y="2464255"/>
            <a:ext cx="1891633" cy="2101814"/>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27" y="1924265"/>
            <a:ext cx="3486637" cy="3181794"/>
          </a:xfrm>
          <a:prstGeom prst="rect">
            <a:avLst/>
          </a:prstGeom>
        </p:spPr>
      </p:pic>
    </p:spTree>
    <p:extLst>
      <p:ext uri="{BB962C8B-B14F-4D97-AF65-F5344CB8AC3E}">
        <p14:creationId xmlns:p14="http://schemas.microsoft.com/office/powerpoint/2010/main" val="1743136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504" y="1202084"/>
            <a:ext cx="6007476" cy="4182267"/>
          </a:xfrm>
          <a:prstGeom prst="rect">
            <a:avLst/>
          </a:prstGeom>
        </p:spPr>
      </p:pic>
      <p:sp>
        <p:nvSpPr>
          <p:cNvPr id="3" name="Rectangle 2"/>
          <p:cNvSpPr/>
          <p:nvPr/>
        </p:nvSpPr>
        <p:spPr>
          <a:xfrm>
            <a:off x="2238233" y="1692322"/>
            <a:ext cx="1733266" cy="5186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Rectangle 3"/>
          <p:cNvSpPr/>
          <p:nvPr/>
        </p:nvSpPr>
        <p:spPr>
          <a:xfrm>
            <a:off x="2204504" y="2442949"/>
            <a:ext cx="1152845" cy="27704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 name="Rectangle 4"/>
          <p:cNvSpPr/>
          <p:nvPr/>
        </p:nvSpPr>
        <p:spPr>
          <a:xfrm>
            <a:off x="3104866" y="4271749"/>
            <a:ext cx="539086" cy="9553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Rectangle 5"/>
          <p:cNvSpPr/>
          <p:nvPr/>
        </p:nvSpPr>
        <p:spPr>
          <a:xfrm>
            <a:off x="3534770" y="4930718"/>
            <a:ext cx="764275" cy="2827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7" name="Rectangle 6"/>
          <p:cNvSpPr/>
          <p:nvPr/>
        </p:nvSpPr>
        <p:spPr>
          <a:xfrm>
            <a:off x="5882185" y="1576007"/>
            <a:ext cx="1924334" cy="3756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8" name="Rectangle 7"/>
          <p:cNvSpPr/>
          <p:nvPr/>
        </p:nvSpPr>
        <p:spPr>
          <a:xfrm>
            <a:off x="6469039" y="1951629"/>
            <a:ext cx="1446662" cy="614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Rectangle 8"/>
          <p:cNvSpPr/>
          <p:nvPr/>
        </p:nvSpPr>
        <p:spPr>
          <a:xfrm>
            <a:off x="6765317" y="2565779"/>
            <a:ext cx="1446663" cy="23649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Rectangle 9"/>
          <p:cNvSpPr/>
          <p:nvPr/>
        </p:nvSpPr>
        <p:spPr>
          <a:xfrm>
            <a:off x="6110224" y="4790364"/>
            <a:ext cx="1300511" cy="4230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ZoneTexte 10"/>
          <p:cNvSpPr txBox="1"/>
          <p:nvPr/>
        </p:nvSpPr>
        <p:spPr>
          <a:xfrm>
            <a:off x="2238233" y="670340"/>
            <a:ext cx="5479186"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bénefice:régulation du cycle circadien</a:t>
            </a:r>
            <a:endParaRPr lang="fr-F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60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pAamSpmU8k"/>
          <p:cNvPicPr>
            <a:picLocks noRot="1" noChangeAspect="1"/>
          </p:cNvPicPr>
          <p:nvPr>
            <a:videoFile r:link="rId1"/>
          </p:nvPr>
        </p:nvPicPr>
        <p:blipFill>
          <a:blip r:embed="rId3"/>
          <a:stretch>
            <a:fillRect/>
          </a:stretch>
        </p:blipFill>
        <p:spPr>
          <a:xfrm>
            <a:off x="1240971" y="698046"/>
            <a:ext cx="9534435" cy="5363120"/>
          </a:xfrm>
          <a:prstGeom prst="rect">
            <a:avLst/>
          </a:prstGeom>
        </p:spPr>
      </p:pic>
    </p:spTree>
    <p:extLst>
      <p:ext uri="{BB962C8B-B14F-4D97-AF65-F5344CB8AC3E}">
        <p14:creationId xmlns:p14="http://schemas.microsoft.com/office/powerpoint/2010/main" val="7265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chemeClr val="bg1"/>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chemeClr val="bg1"/>
                </a:solidFill>
                <a:latin typeface="Arial" panose="020B0604020202020204" pitchFamily="34" charset="0"/>
                <a:cs typeface="Arial" panose="020B0604020202020204" pitchFamily="34" charset="0"/>
              </a:rPr>
              <a:t>Généralités sur la lumière bleue</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III.  </a:t>
            </a:r>
            <a:r>
              <a:rPr lang="fr-FR" u="sng" dirty="0" smtClean="0">
                <a:solidFill>
                  <a:schemeClr val="bg1"/>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-Anatomie et lumière bleue</a:t>
            </a:r>
          </a:p>
          <a:p>
            <a:r>
              <a:rPr lang="fr-FR" dirty="0" smtClean="0">
                <a:solidFill>
                  <a:schemeClr val="bg1"/>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IV.  </a:t>
            </a:r>
            <a:r>
              <a:rPr lang="fr-FR" u="sng" dirty="0" smtClean="0">
                <a:solidFill>
                  <a:schemeClr val="bg1"/>
                </a:solidFill>
                <a:latin typeface="Arial" panose="020B0604020202020204" pitchFamily="34" charset="0"/>
                <a:cs typeface="Arial" panose="020B0604020202020204" pitchFamily="34" charset="0"/>
              </a:rPr>
              <a:t>Dispositifs de protection et lumière bleue</a:t>
            </a:r>
          </a:p>
          <a:p>
            <a:endParaRPr lang="fr-FR" u="sng"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-Protections naturelles</a:t>
            </a:r>
          </a:p>
          <a:p>
            <a:r>
              <a:rPr lang="fr-FR" dirty="0" smtClean="0">
                <a:solidFill>
                  <a:schemeClr val="bg1"/>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764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492" y="1297619"/>
            <a:ext cx="6007476" cy="4182267"/>
          </a:xfrm>
          <a:prstGeom prst="rect">
            <a:avLst/>
          </a:prstGeom>
        </p:spPr>
      </p:pic>
      <p:sp>
        <p:nvSpPr>
          <p:cNvPr id="5" name="ZoneTexte 4"/>
          <p:cNvSpPr txBox="1"/>
          <p:nvPr/>
        </p:nvSpPr>
        <p:spPr>
          <a:xfrm>
            <a:off x="2605347" y="5506483"/>
            <a:ext cx="4104456" cy="738664"/>
          </a:xfrm>
          <a:prstGeom prst="rect">
            <a:avLst/>
          </a:prstGeom>
          <a:noFill/>
        </p:spPr>
        <p:txBody>
          <a:bodyPr wrap="square" rtlCol="0">
            <a:spAutoFit/>
          </a:bodyPr>
          <a:lstStyle/>
          <a:p>
            <a:r>
              <a:rPr lang="fr-FR" sz="1400" dirty="0" smtClean="0">
                <a:solidFill>
                  <a:schemeClr val="bg1">
                    <a:lumMod val="95000"/>
                  </a:schemeClr>
                </a:solidFill>
              </a:rPr>
              <a:t>Pas d’</a:t>
            </a:r>
            <a:r>
              <a:rPr lang="fr-FR" sz="1400" dirty="0">
                <a:solidFill>
                  <a:schemeClr val="bg1">
                    <a:lumMod val="95000"/>
                  </a:schemeClr>
                </a:solidFill>
              </a:rPr>
              <a:t>é</a:t>
            </a:r>
            <a:r>
              <a:rPr lang="fr-FR" sz="1400" dirty="0" smtClean="0">
                <a:solidFill>
                  <a:schemeClr val="bg1">
                    <a:lumMod val="95000"/>
                  </a:schemeClr>
                </a:solidFill>
              </a:rPr>
              <a:t>cran avant de se coucher car apport de lumière bleue et donc modification du cycle </a:t>
            </a:r>
            <a:endParaRPr lang="fr-FR" sz="1400" dirty="0">
              <a:solidFill>
                <a:schemeClr val="bg1">
                  <a:lumMod val="95000"/>
                </a:schemeClr>
              </a:solidFill>
            </a:endParaRPr>
          </a:p>
        </p:txBody>
      </p:sp>
      <p:sp>
        <p:nvSpPr>
          <p:cNvPr id="6" name="ZoneTexte 5"/>
          <p:cNvSpPr txBox="1"/>
          <p:nvPr/>
        </p:nvSpPr>
        <p:spPr>
          <a:xfrm>
            <a:off x="1917982" y="591823"/>
            <a:ext cx="5479186"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bénefice:régulation du cycle circadien</a:t>
            </a:r>
            <a:endParaRPr lang="fr-F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222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Généralités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a:t>
            </a:r>
            <a:r>
              <a:rPr lang="fr-FR" dirty="0">
                <a:solidFill>
                  <a:srgbClr val="3366FF"/>
                </a:solidFill>
                <a:latin typeface="Arial" panose="020B0604020202020204" pitchFamily="34" charset="0"/>
                <a:cs typeface="Arial" panose="020B0604020202020204" pitchFamily="34" charset="0"/>
              </a:rPr>
              <a:t>e</a:t>
            </a:r>
            <a:r>
              <a:rPr lang="fr-FR" dirty="0" smtClean="0">
                <a:solidFill>
                  <a:srgbClr val="3366FF"/>
                </a:solidFill>
                <a:latin typeface="Arial" panose="020B0604020202020204" pitchFamily="34" charset="0"/>
                <a:cs typeface="Arial" panose="020B0604020202020204" pitchFamily="34" charset="0"/>
              </a:rPr>
              <a:t>st ce que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III.  </a:t>
            </a:r>
            <a:r>
              <a:rPr lang="fr-FR" u="sng" dirty="0" smtClean="0">
                <a:solidFill>
                  <a:schemeClr val="bg1"/>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-Anatomie et lumière bleue</a:t>
            </a:r>
          </a:p>
          <a:p>
            <a:r>
              <a:rPr lang="fr-FR" dirty="0" smtClean="0">
                <a:solidFill>
                  <a:schemeClr val="bg1"/>
                </a:solidFill>
                <a:latin typeface="Arial" panose="020B0604020202020204" pitchFamily="34" charset="0"/>
                <a:cs typeface="Arial" panose="020B0604020202020204" pitchFamily="34" charset="0"/>
              </a:rPr>
              <a:t>-</a:t>
            </a:r>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IV.  </a:t>
            </a:r>
            <a:r>
              <a:rPr lang="fr-FR" u="sng" dirty="0" smtClean="0">
                <a:solidFill>
                  <a:srgbClr val="3366FF"/>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770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504" y="1108406"/>
            <a:ext cx="7368409" cy="5069465"/>
          </a:xfrm>
          <a:prstGeom prst="rect">
            <a:avLst/>
          </a:prstGeom>
        </p:spPr>
      </p:pic>
      <p:sp>
        <p:nvSpPr>
          <p:cNvPr id="3" name="ZoneTexte 2"/>
          <p:cNvSpPr txBox="1"/>
          <p:nvPr/>
        </p:nvSpPr>
        <p:spPr>
          <a:xfrm>
            <a:off x="1801504" y="646741"/>
            <a:ext cx="4728754"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Rappel anatomique de l’œil</a:t>
            </a:r>
            <a:endParaRPr lang="fr-F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91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0" y="554856"/>
            <a:ext cx="9234302" cy="5796058"/>
          </a:xfrm>
          <a:prstGeom prst="rect">
            <a:avLst/>
          </a:prstGeom>
        </p:spPr>
      </p:pic>
      <p:cxnSp>
        <p:nvCxnSpPr>
          <p:cNvPr id="4" name="Connecteur droit avec flèche 3"/>
          <p:cNvCxnSpPr/>
          <p:nvPr/>
        </p:nvCxnSpPr>
        <p:spPr>
          <a:xfrm flipH="1" flipV="1">
            <a:off x="5950423" y="3731821"/>
            <a:ext cx="2183642" cy="1111870"/>
          </a:xfrm>
          <a:prstGeom prst="straightConnector1">
            <a:avLst/>
          </a:prstGeom>
          <a:ln w="76200">
            <a:solidFill>
              <a:schemeClr val="bg1">
                <a:lumMod val="75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9" name="Connecteur droit avec flèche 8"/>
          <p:cNvCxnSpPr>
            <a:stCxn id="12" idx="1"/>
          </p:cNvCxnSpPr>
          <p:nvPr/>
        </p:nvCxnSpPr>
        <p:spPr>
          <a:xfrm flipH="1">
            <a:off x="3591638" y="1385669"/>
            <a:ext cx="2440672" cy="1650844"/>
          </a:xfrm>
          <a:prstGeom prst="straightConnector1">
            <a:avLst/>
          </a:prstGeom>
          <a:ln w="76200">
            <a:solidFill>
              <a:schemeClr val="bg1">
                <a:lumMod val="8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2" name="ZoneTexte 11"/>
          <p:cNvSpPr txBox="1"/>
          <p:nvPr/>
        </p:nvSpPr>
        <p:spPr>
          <a:xfrm>
            <a:off x="6032310" y="1201003"/>
            <a:ext cx="682389" cy="369332"/>
          </a:xfrm>
          <a:prstGeom prst="rect">
            <a:avLst/>
          </a:prstGeom>
          <a:solidFill>
            <a:schemeClr val="bg1">
              <a:lumMod val="85000"/>
            </a:schemeClr>
          </a:solidFill>
        </p:spPr>
        <p:txBody>
          <a:bodyPr wrap="square" rtlCol="0">
            <a:spAutoFit/>
          </a:bodyPr>
          <a:lstStyle/>
          <a:p>
            <a:r>
              <a:rPr lang="fr-FR" dirty="0" smtClean="0"/>
              <a:t>N.O</a:t>
            </a:r>
            <a:endParaRPr lang="fr-FR" dirty="0"/>
          </a:p>
        </p:txBody>
      </p:sp>
      <p:sp>
        <p:nvSpPr>
          <p:cNvPr id="14" name="ZoneTexte 13"/>
          <p:cNvSpPr txBox="1"/>
          <p:nvPr/>
        </p:nvSpPr>
        <p:spPr>
          <a:xfrm>
            <a:off x="8134065" y="4659025"/>
            <a:ext cx="1296537" cy="369332"/>
          </a:xfrm>
          <a:prstGeom prst="rect">
            <a:avLst/>
          </a:prstGeom>
          <a:solidFill>
            <a:schemeClr val="bg1">
              <a:lumMod val="85000"/>
            </a:schemeClr>
          </a:solidFill>
        </p:spPr>
        <p:txBody>
          <a:bodyPr wrap="square" rtlCol="0">
            <a:spAutoFit/>
          </a:bodyPr>
          <a:lstStyle/>
          <a:p>
            <a:r>
              <a:rPr lang="fr-FR" dirty="0" smtClean="0"/>
              <a:t>MACULA</a:t>
            </a:r>
            <a:endParaRPr lang="fr-FR" dirty="0"/>
          </a:p>
        </p:txBody>
      </p:sp>
      <p:sp>
        <p:nvSpPr>
          <p:cNvPr id="16" name="ZoneTexte 15"/>
          <p:cNvSpPr txBox="1"/>
          <p:nvPr/>
        </p:nvSpPr>
        <p:spPr>
          <a:xfrm>
            <a:off x="1201003" y="831671"/>
            <a:ext cx="395785" cy="369332"/>
          </a:xfrm>
          <a:prstGeom prst="rect">
            <a:avLst/>
          </a:prstGeom>
          <a:solidFill>
            <a:schemeClr val="bg1">
              <a:lumMod val="85000"/>
            </a:schemeClr>
          </a:solidFill>
        </p:spPr>
        <p:txBody>
          <a:bodyPr wrap="square" rtlCol="0">
            <a:spAutoFit/>
          </a:bodyPr>
          <a:lstStyle/>
          <a:p>
            <a:r>
              <a:rPr lang="fr-FR" dirty="0" smtClean="0"/>
              <a:t>N</a:t>
            </a:r>
            <a:endParaRPr lang="fr-FR" dirty="0"/>
          </a:p>
        </p:txBody>
      </p:sp>
      <p:cxnSp>
        <p:nvCxnSpPr>
          <p:cNvPr id="18" name="Connecteur droit avec flèche 17"/>
          <p:cNvCxnSpPr>
            <a:stCxn id="19" idx="1"/>
          </p:cNvCxnSpPr>
          <p:nvPr/>
        </p:nvCxnSpPr>
        <p:spPr>
          <a:xfrm flipH="1">
            <a:off x="5677469" y="2764093"/>
            <a:ext cx="1951630" cy="688791"/>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629099" y="2579427"/>
            <a:ext cx="1153235" cy="369332"/>
          </a:xfrm>
          <a:prstGeom prst="rect">
            <a:avLst/>
          </a:prstGeom>
          <a:solidFill>
            <a:schemeClr val="bg1">
              <a:lumMod val="85000"/>
            </a:schemeClr>
          </a:solidFill>
        </p:spPr>
        <p:txBody>
          <a:bodyPr wrap="square" rtlCol="0">
            <a:spAutoFit/>
          </a:bodyPr>
          <a:lstStyle/>
          <a:p>
            <a:r>
              <a:rPr lang="fr-FR" dirty="0" smtClean="0"/>
              <a:t>FOVEA</a:t>
            </a:r>
            <a:endParaRPr lang="fr-FR" dirty="0"/>
          </a:p>
        </p:txBody>
      </p:sp>
      <p:cxnSp>
        <p:nvCxnSpPr>
          <p:cNvPr id="22" name="Connecteur droit avec flèche 21"/>
          <p:cNvCxnSpPr/>
          <p:nvPr/>
        </p:nvCxnSpPr>
        <p:spPr>
          <a:xfrm>
            <a:off x="2971802" y="4251700"/>
            <a:ext cx="863219" cy="143722"/>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4435522" y="4673242"/>
            <a:ext cx="109182" cy="512907"/>
          </a:xfrm>
          <a:prstGeom prst="straightConnector1">
            <a:avLst/>
          </a:prstGeom>
          <a:ln w="571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033516" y="4026090"/>
            <a:ext cx="968991" cy="369332"/>
          </a:xfrm>
          <a:prstGeom prst="rect">
            <a:avLst/>
          </a:prstGeom>
          <a:solidFill>
            <a:schemeClr val="bg1">
              <a:lumMod val="75000"/>
            </a:schemeClr>
          </a:solidFill>
        </p:spPr>
        <p:txBody>
          <a:bodyPr wrap="square" rtlCol="0">
            <a:spAutoFit/>
          </a:bodyPr>
          <a:lstStyle/>
          <a:p>
            <a:r>
              <a:rPr lang="fr-FR" dirty="0" smtClean="0"/>
              <a:t>VEINE</a:t>
            </a:r>
            <a:endParaRPr lang="fr-FR" dirty="0"/>
          </a:p>
        </p:txBody>
      </p:sp>
      <p:sp>
        <p:nvSpPr>
          <p:cNvPr id="30" name="ZoneTexte 29"/>
          <p:cNvSpPr txBox="1"/>
          <p:nvPr/>
        </p:nvSpPr>
        <p:spPr>
          <a:xfrm>
            <a:off x="4176215" y="5186149"/>
            <a:ext cx="1064525" cy="369332"/>
          </a:xfrm>
          <a:prstGeom prst="rect">
            <a:avLst/>
          </a:prstGeom>
          <a:solidFill>
            <a:schemeClr val="bg1">
              <a:lumMod val="75000"/>
            </a:schemeClr>
          </a:solidFill>
          <a:ln>
            <a:solidFill>
              <a:schemeClr val="bg1">
                <a:lumMod val="75000"/>
              </a:schemeClr>
            </a:solidFill>
          </a:ln>
        </p:spPr>
        <p:txBody>
          <a:bodyPr wrap="square" rtlCol="0">
            <a:spAutoFit/>
          </a:bodyPr>
          <a:lstStyle/>
          <a:p>
            <a:r>
              <a:rPr lang="fr-FR" dirty="0" smtClean="0"/>
              <a:t>ARTERE</a:t>
            </a:r>
            <a:endParaRPr lang="fr-FR" dirty="0"/>
          </a:p>
        </p:txBody>
      </p:sp>
    </p:spTree>
    <p:extLst>
      <p:ext uri="{BB962C8B-B14F-4D97-AF65-F5344CB8AC3E}">
        <p14:creationId xmlns:p14="http://schemas.microsoft.com/office/powerpoint/2010/main" val="1227173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54" y="2437732"/>
            <a:ext cx="6908160" cy="2371900"/>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496" y="1023583"/>
            <a:ext cx="3455720" cy="4045357"/>
          </a:xfrm>
          <a:prstGeom prst="rect">
            <a:avLst/>
          </a:prstGeom>
        </p:spPr>
      </p:pic>
      <p:sp>
        <p:nvSpPr>
          <p:cNvPr id="4" name="ZoneTexte 3"/>
          <p:cNvSpPr txBox="1"/>
          <p:nvPr/>
        </p:nvSpPr>
        <p:spPr>
          <a:xfrm>
            <a:off x="8179184" y="5068940"/>
            <a:ext cx="3343032" cy="369332"/>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120 millions        5 millions</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20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76" y="1009934"/>
            <a:ext cx="8168712" cy="4761973"/>
          </a:xfrm>
          <a:prstGeom prst="rect">
            <a:avLst/>
          </a:prstGeom>
        </p:spPr>
      </p:pic>
    </p:spTree>
    <p:extLst>
      <p:ext uri="{BB962C8B-B14F-4D97-AF65-F5344CB8AC3E}">
        <p14:creationId xmlns:p14="http://schemas.microsoft.com/office/powerpoint/2010/main" val="1014099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720" y="1567544"/>
            <a:ext cx="8130348" cy="4625048"/>
          </a:xfrm>
          <a:prstGeom prst="rect">
            <a:avLst/>
          </a:prstGeom>
        </p:spPr>
      </p:pic>
    </p:spTree>
    <p:extLst>
      <p:ext uri="{BB962C8B-B14F-4D97-AF65-F5344CB8AC3E}">
        <p14:creationId xmlns:p14="http://schemas.microsoft.com/office/powerpoint/2010/main" val="781806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Généralité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III.  </a:t>
            </a:r>
            <a:r>
              <a:rPr lang="fr-FR" u="sng" dirty="0" smtClean="0">
                <a:solidFill>
                  <a:schemeClr val="bg1"/>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chemeClr val="bg1"/>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IV.  </a:t>
            </a:r>
            <a:r>
              <a:rPr lang="fr-FR" u="sng" dirty="0" smtClean="0">
                <a:solidFill>
                  <a:srgbClr val="3366FF"/>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861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0" y="587215"/>
            <a:ext cx="6439369" cy="5803007"/>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44" y="5961537"/>
            <a:ext cx="5877745" cy="428685"/>
          </a:xfrm>
          <a:prstGeom prst="rect">
            <a:avLst/>
          </a:prstGeom>
        </p:spPr>
      </p:pic>
    </p:spTree>
    <p:extLst>
      <p:ext uri="{BB962C8B-B14F-4D97-AF65-F5344CB8AC3E}">
        <p14:creationId xmlns:p14="http://schemas.microsoft.com/office/powerpoint/2010/main" val="2772590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1E55BAEB-9025-42BC-B5A9-2DB2545FFE6F}"/>
              </a:ext>
            </a:extLst>
          </p:cNvPr>
          <p:cNvSpPr txBox="1"/>
          <p:nvPr/>
        </p:nvSpPr>
        <p:spPr>
          <a:xfrm>
            <a:off x="2411045" y="1554389"/>
            <a:ext cx="7606412" cy="3385542"/>
          </a:xfrm>
          <a:prstGeom prst="rect">
            <a:avLst/>
          </a:prstGeom>
          <a:noFill/>
        </p:spPr>
        <p:txBody>
          <a:bodyPr wrap="square" rtlCol="0">
            <a:spAutoFit/>
          </a:bodyPr>
          <a:lstStyle/>
          <a:p>
            <a:r>
              <a:rPr lang="fr-FR" sz="2800" u="sng" dirty="0" smtClean="0">
                <a:solidFill>
                  <a:schemeClr val="bg1"/>
                </a:solidFill>
                <a:latin typeface="Arial" panose="020B0604020202020204" pitchFamily="34" charset="0"/>
                <a:cs typeface="Arial" panose="020B0604020202020204" pitchFamily="34" charset="0"/>
              </a:rPr>
              <a:t>Conséquence:</a:t>
            </a:r>
          </a:p>
          <a:p>
            <a:endParaRPr lang="fr-FR" sz="2800" dirty="0" smtClean="0">
              <a:solidFill>
                <a:schemeClr val="bg1"/>
              </a:solidFill>
              <a:latin typeface="Arial" panose="020B0604020202020204" pitchFamily="34" charset="0"/>
              <a:cs typeface="Arial" panose="020B0604020202020204" pitchFamily="34" charset="0"/>
            </a:endParaRPr>
          </a:p>
          <a:p>
            <a:r>
              <a:rPr lang="fr-FR" sz="2800" dirty="0" smtClean="0">
                <a:solidFill>
                  <a:schemeClr val="bg1"/>
                </a:solidFill>
                <a:latin typeface="Arial" panose="020B0604020202020204" pitchFamily="34" charset="0"/>
                <a:cs typeface="Arial" panose="020B0604020202020204" pitchFamily="34" charset="0"/>
              </a:rPr>
              <a:t>Favorise la dégénérescence des cellules rétiniennes, un des facteurs aggravant sur l’apparition des pathologies tel que la DMLA </a:t>
            </a:r>
          </a:p>
          <a:p>
            <a:r>
              <a:rPr lang="fr-FR" dirty="0" smtClean="0">
                <a:solidFill>
                  <a:schemeClr val="bg1"/>
                </a:solidFill>
                <a:latin typeface="Arial" panose="020B0604020202020204" pitchFamily="34" charset="0"/>
                <a:cs typeface="Arial" panose="020B0604020202020204" pitchFamily="34" charset="0"/>
              </a:rPr>
              <a:t>(mais pas </a:t>
            </a:r>
            <a:r>
              <a:rPr lang="fr-FR" dirty="0" err="1" smtClean="0">
                <a:solidFill>
                  <a:schemeClr val="bg1"/>
                </a:solidFill>
                <a:latin typeface="Arial" panose="020B0604020202020204" pitchFamily="34" charset="0"/>
                <a:cs typeface="Arial" panose="020B0604020202020204" pitchFamily="34" charset="0"/>
              </a:rPr>
              <a:t>que,maculopathie</a:t>
            </a:r>
            <a:r>
              <a:rPr lang="fr-FR" dirty="0" smtClean="0">
                <a:solidFill>
                  <a:schemeClr val="bg1"/>
                </a:solidFill>
                <a:latin typeface="Arial" panose="020B0604020202020204" pitchFamily="34" charset="0"/>
                <a:cs typeface="Arial" panose="020B0604020202020204" pitchFamily="34" charset="0"/>
              </a:rPr>
              <a:t> )</a:t>
            </a:r>
          </a:p>
          <a:p>
            <a:endParaRPr lang="fr-FR" sz="2800" dirty="0">
              <a:solidFill>
                <a:schemeClr val="bg1"/>
              </a:solidFill>
              <a:latin typeface="Arial" panose="020B0604020202020204" pitchFamily="34" charset="0"/>
              <a:cs typeface="Arial" panose="020B0604020202020204" pitchFamily="34" charset="0"/>
            </a:endParaRPr>
          </a:p>
          <a:p>
            <a:endParaRPr lang="fr-FR"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3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chemeClr val="bg1"/>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Généralités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III.  </a:t>
            </a:r>
            <a:r>
              <a:rPr lang="fr-FR" u="sng" dirty="0" smtClean="0">
                <a:solidFill>
                  <a:srgbClr val="3366FF"/>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IV.  </a:t>
            </a:r>
            <a:r>
              <a:rPr lang="fr-FR" u="sng" dirty="0" smtClean="0">
                <a:solidFill>
                  <a:srgbClr val="3366FF"/>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496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4520" y="1733266"/>
            <a:ext cx="4899546" cy="3046988"/>
          </a:xfrm>
          <a:prstGeom prst="rect">
            <a:avLst/>
          </a:prstGeom>
          <a:noFill/>
        </p:spPr>
        <p:txBody>
          <a:bodyPr wrap="square" rtlCol="0">
            <a:spAutoFit/>
          </a:bodyPr>
          <a:lstStyle/>
          <a:p>
            <a:r>
              <a:rPr lang="fr-FR" sz="3200" dirty="0" smtClean="0">
                <a:solidFill>
                  <a:schemeClr val="bg1"/>
                </a:solidFill>
                <a:latin typeface="Arial" panose="020B0604020202020204" pitchFamily="34" charset="0"/>
                <a:cs typeface="Arial" panose="020B0604020202020204" pitchFamily="34" charset="0"/>
              </a:rPr>
              <a:t>DMLA: signification</a:t>
            </a:r>
          </a:p>
          <a:p>
            <a:endParaRPr lang="fr-FR" sz="3200" dirty="0" smtClean="0">
              <a:solidFill>
                <a:schemeClr val="bg1"/>
              </a:solidFill>
              <a:latin typeface="Arial" panose="020B0604020202020204" pitchFamily="34" charset="0"/>
              <a:cs typeface="Arial" panose="020B0604020202020204" pitchFamily="34" charset="0"/>
            </a:endParaRPr>
          </a:p>
          <a:p>
            <a:r>
              <a:rPr lang="fr-FR" sz="3200" dirty="0" smtClean="0">
                <a:solidFill>
                  <a:schemeClr val="bg1"/>
                </a:solidFill>
                <a:latin typeface="Arial" panose="020B0604020202020204" pitchFamily="34" charset="0"/>
                <a:cs typeface="Arial" panose="020B0604020202020204" pitchFamily="34" charset="0"/>
              </a:rPr>
              <a:t>D:</a:t>
            </a:r>
          </a:p>
          <a:p>
            <a:r>
              <a:rPr lang="fr-FR" sz="3200" dirty="0" smtClean="0">
                <a:solidFill>
                  <a:schemeClr val="bg1"/>
                </a:solidFill>
                <a:latin typeface="Arial" panose="020B0604020202020204" pitchFamily="34" charset="0"/>
                <a:cs typeface="Arial" panose="020B0604020202020204" pitchFamily="34" charset="0"/>
              </a:rPr>
              <a:t>M:</a:t>
            </a:r>
          </a:p>
          <a:p>
            <a:r>
              <a:rPr lang="fr-FR" sz="3200" dirty="0" smtClean="0">
                <a:solidFill>
                  <a:schemeClr val="bg1"/>
                </a:solidFill>
                <a:latin typeface="Arial" panose="020B0604020202020204" pitchFamily="34" charset="0"/>
                <a:cs typeface="Arial" panose="020B0604020202020204" pitchFamily="34" charset="0"/>
              </a:rPr>
              <a:t>L:</a:t>
            </a:r>
          </a:p>
          <a:p>
            <a:r>
              <a:rPr lang="fr-FR" sz="3200" dirty="0" smtClean="0">
                <a:solidFill>
                  <a:schemeClr val="bg1"/>
                </a:solidFill>
                <a:latin typeface="Arial" panose="020B0604020202020204" pitchFamily="34" charset="0"/>
                <a:cs typeface="Arial" panose="020B0604020202020204" pitchFamily="34" charset="0"/>
              </a:rPr>
              <a:t>A:</a:t>
            </a:r>
            <a:endParaRPr lang="fr-F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763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4520" y="1733266"/>
            <a:ext cx="4899546" cy="3046988"/>
          </a:xfrm>
          <a:prstGeom prst="rect">
            <a:avLst/>
          </a:prstGeom>
          <a:noFill/>
        </p:spPr>
        <p:txBody>
          <a:bodyPr wrap="square" rtlCol="0">
            <a:spAutoFit/>
          </a:bodyPr>
          <a:lstStyle/>
          <a:p>
            <a:r>
              <a:rPr lang="fr-FR" sz="3200" dirty="0" smtClean="0">
                <a:solidFill>
                  <a:schemeClr val="bg1"/>
                </a:solidFill>
                <a:latin typeface="Arial" panose="020B0604020202020204" pitchFamily="34" charset="0"/>
                <a:cs typeface="Arial" panose="020B0604020202020204" pitchFamily="34" charset="0"/>
              </a:rPr>
              <a:t>DMLA: signification</a:t>
            </a:r>
          </a:p>
          <a:p>
            <a:endParaRPr lang="fr-FR" sz="3200" dirty="0" smtClean="0">
              <a:solidFill>
                <a:schemeClr val="bg1"/>
              </a:solidFill>
              <a:latin typeface="Arial" panose="020B0604020202020204" pitchFamily="34" charset="0"/>
              <a:cs typeface="Arial" panose="020B0604020202020204" pitchFamily="34" charset="0"/>
            </a:endParaRPr>
          </a:p>
          <a:p>
            <a:r>
              <a:rPr lang="fr-FR" sz="3200" dirty="0" smtClean="0">
                <a:solidFill>
                  <a:schemeClr val="bg1"/>
                </a:solidFill>
                <a:latin typeface="Arial" panose="020B0604020202020204" pitchFamily="34" charset="0"/>
                <a:cs typeface="Arial" panose="020B0604020202020204" pitchFamily="34" charset="0"/>
              </a:rPr>
              <a:t>D:Dégénérescence</a:t>
            </a:r>
          </a:p>
          <a:p>
            <a:r>
              <a:rPr lang="fr-FR" sz="3200" dirty="0" smtClean="0">
                <a:solidFill>
                  <a:schemeClr val="bg1"/>
                </a:solidFill>
                <a:latin typeface="Arial" panose="020B0604020202020204" pitchFamily="34" charset="0"/>
                <a:cs typeface="Arial" panose="020B0604020202020204" pitchFamily="34" charset="0"/>
              </a:rPr>
              <a:t>M:Maculaire </a:t>
            </a:r>
          </a:p>
          <a:p>
            <a:r>
              <a:rPr lang="fr-FR" sz="3200" dirty="0" smtClean="0">
                <a:solidFill>
                  <a:schemeClr val="bg1"/>
                </a:solidFill>
                <a:latin typeface="Arial" panose="020B0604020202020204" pitchFamily="34" charset="0"/>
                <a:cs typeface="Arial" panose="020B0604020202020204" pitchFamily="34" charset="0"/>
              </a:rPr>
              <a:t>L: Liée</a:t>
            </a:r>
          </a:p>
          <a:p>
            <a:r>
              <a:rPr lang="fr-FR" sz="3200" dirty="0" smtClean="0">
                <a:solidFill>
                  <a:schemeClr val="bg1"/>
                </a:solidFill>
                <a:latin typeface="Arial" panose="020B0604020202020204" pitchFamily="34" charset="0"/>
                <a:cs typeface="Arial" panose="020B0604020202020204" pitchFamily="34" charset="0"/>
              </a:rPr>
              <a:t>A: Age</a:t>
            </a:r>
            <a:endParaRPr lang="fr-F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498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8484" y="1514901"/>
            <a:ext cx="6605516" cy="4339650"/>
          </a:xfrm>
          <a:prstGeom prst="rect">
            <a:avLst/>
          </a:prstGeom>
        </p:spPr>
        <p:txBody>
          <a:bodyPr wrap="square">
            <a:spAutoFit/>
          </a:bodyPr>
          <a:lstStyle/>
          <a:p>
            <a:r>
              <a:rPr lang="fr-FR" sz="2400" u="sng" dirty="0">
                <a:solidFill>
                  <a:schemeClr val="bg1"/>
                </a:solidFill>
                <a:latin typeface="Arial" panose="020B0604020202020204" pitchFamily="34" charset="0"/>
                <a:cs typeface="Arial" panose="020B0604020202020204" pitchFamily="34" charset="0"/>
              </a:rPr>
              <a:t>Rappel sur la DMLA:</a:t>
            </a:r>
          </a:p>
          <a:p>
            <a:endParaRPr lang="fr-FR"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Age </a:t>
            </a:r>
          </a:p>
          <a:p>
            <a:pPr marL="457200" indent="-4572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Tabagisme </a:t>
            </a:r>
          </a:p>
          <a:p>
            <a:pPr marL="457200" indent="-4572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Exposition à la lumière sans protection</a:t>
            </a:r>
          </a:p>
          <a:p>
            <a:pPr marL="457200" indent="-4572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Sexe </a:t>
            </a:r>
          </a:p>
          <a:p>
            <a:pPr marL="457200" indent="-457200">
              <a:buFont typeface="Arial" panose="020B0604020202020204" pitchFamily="34" charset="0"/>
              <a:buChar char="•"/>
            </a:pPr>
            <a:r>
              <a:rPr lang="fr-FR" sz="2400" dirty="0" smtClean="0">
                <a:solidFill>
                  <a:schemeClr val="bg1"/>
                </a:solidFill>
                <a:latin typeface="Arial" panose="020B0604020202020204" pitchFamily="34" charset="0"/>
                <a:cs typeface="Arial" panose="020B0604020202020204" pitchFamily="34" charset="0"/>
              </a:rPr>
              <a:t>Hérédité</a:t>
            </a:r>
          </a:p>
          <a:p>
            <a:pPr marL="457200" indent="-457200">
              <a:buFont typeface="Arial" panose="020B0604020202020204" pitchFamily="34" charset="0"/>
              <a:buChar char="•"/>
            </a:pPr>
            <a:endParaRPr lang="fr-FR"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400"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 </a:t>
            </a:r>
            <a:r>
              <a:rPr lang="fr-FR" sz="2400" u="sng" dirty="0">
                <a:solidFill>
                  <a:schemeClr val="bg1"/>
                </a:solidFill>
                <a:latin typeface="Arial" panose="020B0604020202020204" pitchFamily="34" charset="0"/>
                <a:cs typeface="Arial" panose="020B0604020202020204" pitchFamily="34" charset="0"/>
              </a:rPr>
              <a:t>Origines multifactorielles</a:t>
            </a:r>
          </a:p>
          <a:p>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219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0" y="554856"/>
            <a:ext cx="9234302" cy="5796058"/>
          </a:xfrm>
          <a:prstGeom prst="rect">
            <a:avLst/>
          </a:prstGeom>
        </p:spPr>
      </p:pic>
      <p:cxnSp>
        <p:nvCxnSpPr>
          <p:cNvPr id="4" name="Connecteur droit avec flèche 3"/>
          <p:cNvCxnSpPr/>
          <p:nvPr/>
        </p:nvCxnSpPr>
        <p:spPr>
          <a:xfrm flipH="1" flipV="1">
            <a:off x="5950423" y="3731821"/>
            <a:ext cx="2183642" cy="1111870"/>
          </a:xfrm>
          <a:prstGeom prst="straightConnector1">
            <a:avLst/>
          </a:prstGeom>
          <a:ln w="76200">
            <a:solidFill>
              <a:schemeClr val="bg1">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4" name="ZoneTexte 13"/>
          <p:cNvSpPr txBox="1"/>
          <p:nvPr/>
        </p:nvSpPr>
        <p:spPr>
          <a:xfrm>
            <a:off x="8134065" y="4659025"/>
            <a:ext cx="1296537" cy="369332"/>
          </a:xfrm>
          <a:prstGeom prst="rect">
            <a:avLst/>
          </a:prstGeom>
          <a:solidFill>
            <a:schemeClr val="bg1">
              <a:lumMod val="85000"/>
            </a:schemeClr>
          </a:solidFill>
        </p:spPr>
        <p:txBody>
          <a:bodyPr wrap="square" rtlCol="0">
            <a:spAutoFit/>
          </a:bodyPr>
          <a:lstStyle/>
          <a:p>
            <a:r>
              <a:rPr lang="fr-FR" dirty="0" smtClean="0"/>
              <a:t>MACULA</a:t>
            </a:r>
            <a:endParaRPr lang="fr-FR" dirty="0"/>
          </a:p>
        </p:txBody>
      </p:sp>
      <p:sp>
        <p:nvSpPr>
          <p:cNvPr id="16" name="ZoneTexte 15"/>
          <p:cNvSpPr txBox="1"/>
          <p:nvPr/>
        </p:nvSpPr>
        <p:spPr>
          <a:xfrm>
            <a:off x="1201003" y="831671"/>
            <a:ext cx="395785" cy="369332"/>
          </a:xfrm>
          <a:prstGeom prst="rect">
            <a:avLst/>
          </a:prstGeom>
          <a:solidFill>
            <a:schemeClr val="bg1">
              <a:lumMod val="85000"/>
            </a:schemeClr>
          </a:solidFill>
        </p:spPr>
        <p:txBody>
          <a:bodyPr wrap="square" rtlCol="0">
            <a:spAutoFit/>
          </a:bodyPr>
          <a:lstStyle/>
          <a:p>
            <a:r>
              <a:rPr lang="fr-FR" dirty="0" smtClean="0"/>
              <a:t>N</a:t>
            </a:r>
            <a:endParaRPr lang="fr-FR" dirty="0"/>
          </a:p>
        </p:txBody>
      </p:sp>
    </p:spTree>
    <p:extLst>
      <p:ext uri="{BB962C8B-B14F-4D97-AF65-F5344CB8AC3E}">
        <p14:creationId xmlns:p14="http://schemas.microsoft.com/office/powerpoint/2010/main" val="3679047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633" y="648356"/>
            <a:ext cx="5644802" cy="5088158"/>
          </a:xfrm>
          <a:prstGeom prst="rect">
            <a:avLst/>
          </a:prstGeom>
        </p:spPr>
      </p:pic>
    </p:spTree>
    <p:extLst>
      <p:ext uri="{BB962C8B-B14F-4D97-AF65-F5344CB8AC3E}">
        <p14:creationId xmlns:p14="http://schemas.microsoft.com/office/powerpoint/2010/main" val="1972649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870" y="632610"/>
            <a:ext cx="7321528" cy="5588714"/>
          </a:xfrm>
          <a:prstGeom prst="rect">
            <a:avLst/>
          </a:prstGeom>
        </p:spPr>
      </p:pic>
    </p:spTree>
    <p:extLst>
      <p:ext uri="{BB962C8B-B14F-4D97-AF65-F5344CB8AC3E}">
        <p14:creationId xmlns:p14="http://schemas.microsoft.com/office/powerpoint/2010/main" val="4201753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46160" y="1187356"/>
            <a:ext cx="9103057" cy="4370427"/>
          </a:xfrm>
          <a:prstGeom prst="rect">
            <a:avLst/>
          </a:prstGeom>
          <a:noFill/>
        </p:spPr>
        <p:txBody>
          <a:bodyPr wrap="square" rtlCol="0">
            <a:spAutoFit/>
          </a:bodyPr>
          <a:lstStyle/>
          <a:p>
            <a:r>
              <a:rPr lang="fr-FR" sz="2400" u="sng" dirty="0">
                <a:solidFill>
                  <a:schemeClr val="bg1"/>
                </a:solidFill>
                <a:latin typeface="Arial" panose="020B0604020202020204" pitchFamily="34" charset="0"/>
                <a:cs typeface="Arial" panose="020B0604020202020204" pitchFamily="34" charset="0"/>
              </a:rPr>
              <a:t>Traitements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L’ophtalmologiste </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est le seul en mesure de déterminer le type de pathologie et d’apporter un éventuel traitement </a:t>
            </a:r>
            <a:r>
              <a:rPr lang="fr-FR" dirty="0" smtClean="0">
                <a:solidFill>
                  <a:schemeClr val="bg1"/>
                </a:solidFill>
                <a:latin typeface="Arial" panose="020B0604020202020204" pitchFamily="34" charset="0"/>
                <a:cs typeface="Arial" panose="020B0604020202020204" pitchFamily="34" charset="0"/>
              </a:rPr>
              <a:t>adéquate.</a:t>
            </a:r>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De manière général:</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-Sèche : aucun</a:t>
            </a:r>
          </a:p>
          <a:p>
            <a:r>
              <a:rPr lang="fr-FR" dirty="0">
                <a:solidFill>
                  <a:schemeClr val="bg1"/>
                </a:solidFill>
                <a:latin typeface="Arial" panose="020B0604020202020204" pitchFamily="34" charset="0"/>
                <a:cs typeface="Arial" panose="020B0604020202020204" pitchFamily="34" charset="0"/>
              </a:rPr>
              <a:t>-Humide: </a:t>
            </a:r>
            <a:r>
              <a:rPr lang="fr-FR" dirty="0" smtClean="0">
                <a:solidFill>
                  <a:schemeClr val="bg1"/>
                </a:solidFill>
                <a:latin typeface="Arial" panose="020B0604020202020204" pitchFamily="34" charset="0"/>
                <a:cs typeface="Arial" panose="020B0604020202020204" pitchFamily="34" charset="0"/>
              </a:rPr>
              <a:t>injections </a:t>
            </a:r>
            <a:r>
              <a:rPr lang="fr-FR" dirty="0">
                <a:solidFill>
                  <a:schemeClr val="bg1"/>
                </a:solidFill>
                <a:latin typeface="Arial" panose="020B0604020202020204" pitchFamily="34" charset="0"/>
                <a:cs typeface="Arial" panose="020B0604020202020204" pitchFamily="34" charset="0"/>
              </a:rPr>
              <a:t>intravitréennes de différents </a:t>
            </a:r>
            <a:r>
              <a:rPr lang="fr-FR" dirty="0" smtClean="0">
                <a:solidFill>
                  <a:schemeClr val="bg1"/>
                </a:solidFill>
                <a:latin typeface="Arial" panose="020B0604020202020204" pitchFamily="34" charset="0"/>
                <a:cs typeface="Arial" panose="020B0604020202020204" pitchFamily="34" charset="0"/>
              </a:rPr>
              <a:t>produits.</a:t>
            </a:r>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Attention certaine pathologie évolue notamment de sèche a humide d’où l’importance d’un suivi régulier chez votre ophtalmologiste (conformez vous </a:t>
            </a:r>
            <a:r>
              <a:rPr lang="fr-FR" dirty="0" smtClean="0">
                <a:solidFill>
                  <a:schemeClr val="bg1"/>
                </a:solidFill>
                <a:latin typeface="Arial" panose="020B0604020202020204" pitchFamily="34" charset="0"/>
                <a:cs typeface="Arial" panose="020B0604020202020204" pitchFamily="34" charset="0"/>
              </a:rPr>
              <a:t>à </a:t>
            </a:r>
            <a:r>
              <a:rPr lang="fr-FR" dirty="0">
                <a:solidFill>
                  <a:schemeClr val="bg1"/>
                </a:solidFill>
                <a:latin typeface="Arial" panose="020B0604020202020204" pitchFamily="34" charset="0"/>
                <a:cs typeface="Arial" panose="020B0604020202020204" pitchFamily="34" charset="0"/>
              </a:rPr>
              <a:t>ses recommandations)</a:t>
            </a:r>
          </a:p>
          <a:p>
            <a:endParaRPr lang="fr-FR" sz="2800" dirty="0">
              <a:solidFill>
                <a:schemeClr val="bg1"/>
              </a:solidFill>
              <a:latin typeface="Arial" panose="020B0604020202020204" pitchFamily="34" charset="0"/>
              <a:cs typeface="Arial" panose="020B0604020202020204" pitchFamily="34" charset="0"/>
            </a:endParaRPr>
          </a:p>
          <a:p>
            <a:r>
              <a:rPr lang="fr-FR" sz="2800" dirty="0">
                <a:solidFill>
                  <a:schemeClr val="bg1"/>
                </a:solidFill>
                <a:latin typeface="Arial" panose="020B0604020202020204" pitchFamily="34" charset="0"/>
                <a:cs typeface="Arial" panose="020B0604020202020204" pitchFamily="34" charset="0"/>
              </a:rPr>
              <a:t>Dans tous les cas : suivi médical par un ophtalmologiste</a:t>
            </a:r>
          </a:p>
        </p:txBody>
      </p:sp>
      <p:pic>
        <p:nvPicPr>
          <p:cNvPr id="9" name="Image 8"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551" y="1431708"/>
            <a:ext cx="2438740" cy="2362530"/>
          </a:xfrm>
          <a:prstGeom prst="rect">
            <a:avLst/>
          </a:prstGeom>
        </p:spPr>
      </p:pic>
    </p:spTree>
    <p:extLst>
      <p:ext uri="{BB962C8B-B14F-4D97-AF65-F5344CB8AC3E}">
        <p14:creationId xmlns:p14="http://schemas.microsoft.com/office/powerpoint/2010/main" val="355832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Généralité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III.  </a:t>
            </a:r>
            <a:r>
              <a:rPr lang="fr-FR" u="sng" dirty="0" smtClean="0">
                <a:solidFill>
                  <a:srgbClr val="3366FF"/>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IV.  </a:t>
            </a:r>
            <a:r>
              <a:rPr lang="fr-FR" u="sng" dirty="0" smtClean="0">
                <a:solidFill>
                  <a:schemeClr val="bg1"/>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-Protection naturelle</a:t>
            </a: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610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00" y="482157"/>
            <a:ext cx="3573412" cy="2424815"/>
          </a:xfrm>
          <a:prstGeom prst="rect">
            <a:avLst/>
          </a:prstGeom>
        </p:spPr>
      </p:pic>
      <p:sp>
        <p:nvSpPr>
          <p:cNvPr id="4" name="ZoneTexte 3"/>
          <p:cNvSpPr txBox="1"/>
          <p:nvPr/>
        </p:nvSpPr>
        <p:spPr>
          <a:xfrm>
            <a:off x="5145206" y="765455"/>
            <a:ext cx="3343702" cy="461665"/>
          </a:xfrm>
          <a:prstGeom prst="rect">
            <a:avLst/>
          </a:prstGeom>
          <a:noFill/>
        </p:spPr>
        <p:txBody>
          <a:bodyPr wrap="square" rtlCol="0">
            <a:spAutoFit/>
          </a:bodyPr>
          <a:lstStyle/>
          <a:p>
            <a:r>
              <a:rPr lang="fr-FR" sz="2400" u="sng" dirty="0" smtClean="0">
                <a:solidFill>
                  <a:schemeClr val="bg1"/>
                </a:solidFill>
              </a:rPr>
              <a:t>Défenses </a:t>
            </a:r>
            <a:r>
              <a:rPr lang="fr-FR" sz="2400" u="sng" dirty="0" smtClean="0">
                <a:solidFill>
                  <a:schemeClr val="bg1"/>
                </a:solidFill>
                <a:latin typeface="Arial" panose="020B0604020202020204" pitchFamily="34" charset="0"/>
                <a:cs typeface="Arial" panose="020B0604020202020204" pitchFamily="34" charset="0"/>
              </a:rPr>
              <a:t>naturelles</a:t>
            </a:r>
            <a:endParaRPr lang="fr-FR" sz="2400" u="sng"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4405670" y="1850870"/>
            <a:ext cx="6196083" cy="4524315"/>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-Les vitamines E et C sont des antioxydants</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-La lutéine, la xanthophylle et la zeaxanthine de la famille des caroténoïdes sont également des antioxydants,</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-Les acides gras seraient indispensables a la formation et a la survie des bâtonnets</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t>
            </a:r>
            <a:r>
              <a:rPr lang="fr-FR" sz="2400" dirty="0">
                <a:solidFill>
                  <a:schemeClr val="bg1"/>
                </a:solidFill>
                <a:latin typeface="Arial" panose="020B0604020202020204" pitchFamily="34" charset="0"/>
                <a:cs typeface="Arial" panose="020B0604020202020204" pitchFamily="34" charset="0"/>
              </a:rPr>
              <a:t>L</a:t>
            </a:r>
            <a:r>
              <a:rPr lang="fr-FR" sz="2400" dirty="0" smtClean="0">
                <a:solidFill>
                  <a:schemeClr val="bg1"/>
                </a:solidFill>
                <a:latin typeface="Arial" panose="020B0604020202020204" pitchFamily="34" charset="0"/>
                <a:cs typeface="Arial" panose="020B0604020202020204" pitchFamily="34" charset="0"/>
              </a:rPr>
              <a:t>e Zinc</a:t>
            </a:r>
            <a:endParaRPr lang="fr-FR" sz="2400" dirty="0">
              <a:solidFill>
                <a:schemeClr val="bg1"/>
              </a:solidFill>
              <a:latin typeface="Arial" panose="020B0604020202020204" pitchFamily="34" charset="0"/>
              <a:cs typeface="Arial" panose="020B0604020202020204" pitchFamily="34" charset="0"/>
            </a:endParaRPr>
          </a:p>
          <a:p>
            <a:endParaRPr lang="fr-FR" sz="2400" dirty="0" smtClean="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751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70997" y="984882"/>
            <a:ext cx="7806520" cy="4524315"/>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-Vitamine C :fruits et légumes</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-Lutéine et zeaxanthine: Légumes à feuilles, épinards et choux frises.</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-Anti oxydant (beta carotène): carottes,oranges,patates douces.</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-Acides gras(omega 3): poissons gras, saumon.</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-Zinc: houmous, dinde(+vitamine B +niacine protection cataracte).</a:t>
            </a:r>
            <a:endParaRPr lang="fr-FR" sz="2400" dirty="0">
              <a:solidFill>
                <a:schemeClr val="bg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47" y="468510"/>
            <a:ext cx="2688463" cy="1824314"/>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287" y="5809448"/>
            <a:ext cx="3286584" cy="581106"/>
          </a:xfrm>
          <a:prstGeom prst="rect">
            <a:avLst/>
          </a:prstGeom>
        </p:spPr>
      </p:pic>
      <p:sp>
        <p:nvSpPr>
          <p:cNvPr id="6" name="ZoneTexte 5"/>
          <p:cNvSpPr txBox="1"/>
          <p:nvPr/>
        </p:nvSpPr>
        <p:spPr>
          <a:xfrm>
            <a:off x="3142523" y="5883541"/>
            <a:ext cx="1132764" cy="369332"/>
          </a:xfrm>
          <a:prstGeom prst="rect">
            <a:avLst/>
          </a:prstGeom>
          <a:noFill/>
        </p:spPr>
        <p:txBody>
          <a:bodyPr wrap="square" rtlCol="0">
            <a:spAutoFit/>
          </a:bodyPr>
          <a:lstStyle/>
          <a:p>
            <a:r>
              <a:rPr lang="fr-FR" dirty="0" smtClean="0">
                <a:solidFill>
                  <a:schemeClr val="bg1"/>
                </a:solidFill>
              </a:rPr>
              <a:t>Source:</a:t>
            </a:r>
            <a:endParaRPr lang="fr-FR" dirty="0"/>
          </a:p>
        </p:txBody>
      </p:sp>
    </p:spTree>
    <p:extLst>
      <p:ext uri="{BB962C8B-B14F-4D97-AF65-F5344CB8AC3E}">
        <p14:creationId xmlns:p14="http://schemas.microsoft.com/office/powerpoint/2010/main" val="185007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NO3rsKT5YA"/>
          <p:cNvPicPr>
            <a:picLocks noRot="1" noChangeAspect="1"/>
          </p:cNvPicPr>
          <p:nvPr>
            <a:videoFile r:link="rId1"/>
          </p:nvPr>
        </p:nvPicPr>
        <p:blipFill>
          <a:blip r:embed="rId3"/>
          <a:stretch>
            <a:fillRect/>
          </a:stretch>
        </p:blipFill>
        <p:spPr>
          <a:xfrm>
            <a:off x="1930401" y="1136469"/>
            <a:ext cx="7849325" cy="4415245"/>
          </a:xfrm>
          <a:prstGeom prst="rect">
            <a:avLst/>
          </a:prstGeom>
        </p:spPr>
      </p:pic>
    </p:spTree>
    <p:extLst>
      <p:ext uri="{BB962C8B-B14F-4D97-AF65-F5344CB8AC3E}">
        <p14:creationId xmlns:p14="http://schemas.microsoft.com/office/powerpoint/2010/main" val="3096303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Généralités sur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III.  </a:t>
            </a:r>
            <a:r>
              <a:rPr lang="fr-FR" u="sng" dirty="0" smtClean="0">
                <a:solidFill>
                  <a:srgbClr val="3366FF"/>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IV.  </a:t>
            </a:r>
            <a:r>
              <a:rPr lang="fr-FR" u="sng" dirty="0" smtClean="0">
                <a:solidFill>
                  <a:schemeClr val="bg1"/>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t>
            </a:r>
            <a:r>
              <a:rPr lang="fr-FR" dirty="0" smtClean="0">
                <a:solidFill>
                  <a:schemeClr val="bg1"/>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792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591" y="1721635"/>
            <a:ext cx="3000794" cy="2838846"/>
          </a:xfrm>
          <a:prstGeom prst="rect">
            <a:avLst/>
          </a:prstGeom>
        </p:spPr>
      </p:pic>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71" y="629127"/>
            <a:ext cx="3505689" cy="3391373"/>
          </a:xfrm>
          <a:prstGeom prst="rect">
            <a:avLst/>
          </a:prstGeom>
        </p:spPr>
      </p:pic>
      <p:pic>
        <p:nvPicPr>
          <p:cNvPr id="5" name="Image 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859" y="3506783"/>
            <a:ext cx="3906325" cy="2598518"/>
          </a:xfrm>
          <a:prstGeom prst="rect">
            <a:avLst/>
          </a:prstGeom>
        </p:spPr>
      </p:pic>
      <p:sp>
        <p:nvSpPr>
          <p:cNvPr id="6" name="Rectangle 5"/>
          <p:cNvSpPr/>
          <p:nvPr/>
        </p:nvSpPr>
        <p:spPr>
          <a:xfrm>
            <a:off x="1096370" y="4806042"/>
            <a:ext cx="6096000" cy="1477328"/>
          </a:xfrm>
          <a:prstGeom prst="rect">
            <a:avLst/>
          </a:prstGeom>
        </p:spPr>
        <p:txBody>
          <a:bodyPr>
            <a:spAutoFit/>
          </a:bodyPr>
          <a:lstStyle/>
          <a:p>
            <a:r>
              <a:rPr lang="fr-FR" b="1" dirty="0">
                <a:solidFill>
                  <a:schemeClr val="bg1">
                    <a:lumMod val="95000"/>
                  </a:schemeClr>
                </a:solidFill>
                <a:latin typeface="arial" panose="020B0604020202020204" pitchFamily="34" charset="0"/>
              </a:rPr>
              <a:t>1927</a:t>
            </a:r>
            <a:r>
              <a:rPr lang="fr-FR" dirty="0">
                <a:solidFill>
                  <a:schemeClr val="bg1">
                    <a:lumMod val="95000"/>
                  </a:schemeClr>
                </a:solidFill>
                <a:latin typeface="arial" panose="020B0604020202020204" pitchFamily="34" charset="0"/>
              </a:rPr>
              <a:t> : Oleg Losev dépose le premier brevet de ce qui sera appelé, bien plus tard, une diode électroluminescente. </a:t>
            </a:r>
            <a:r>
              <a:rPr lang="fr-FR" b="1" dirty="0">
                <a:solidFill>
                  <a:schemeClr val="bg1">
                    <a:lumMod val="95000"/>
                  </a:schemeClr>
                </a:solidFill>
                <a:latin typeface="arial" panose="020B0604020202020204" pitchFamily="34" charset="0"/>
              </a:rPr>
              <a:t>1962</a:t>
            </a:r>
            <a:r>
              <a:rPr lang="fr-FR" dirty="0">
                <a:solidFill>
                  <a:schemeClr val="bg1">
                    <a:lumMod val="95000"/>
                  </a:schemeClr>
                </a:solidFill>
                <a:latin typeface="arial" panose="020B0604020202020204" pitchFamily="34" charset="0"/>
              </a:rPr>
              <a:t> : Nick Holonyak Jr., consultant chez General Electric invente la première LED à spectre visible utilisable.</a:t>
            </a:r>
            <a:endParaRPr lang="fr-FR" dirty="0">
              <a:solidFill>
                <a:schemeClr val="bg1">
                  <a:lumMod val="95000"/>
                </a:schemeClr>
              </a:solidFill>
            </a:endParaRPr>
          </a:p>
        </p:txBody>
      </p:sp>
    </p:spTree>
    <p:extLst>
      <p:ext uri="{BB962C8B-B14F-4D97-AF65-F5344CB8AC3E}">
        <p14:creationId xmlns:p14="http://schemas.microsoft.com/office/powerpoint/2010/main" val="2042950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11792F2-DF04-4576-8D97-5587FB56FEAD}"/>
              </a:ext>
            </a:extLst>
          </p:cNvPr>
          <p:cNvSpPr txBox="1">
            <a:spLocks/>
          </p:cNvSpPr>
          <p:nvPr/>
        </p:nvSpPr>
        <p:spPr>
          <a:xfrm>
            <a:off x="862084" y="951931"/>
            <a:ext cx="8229600" cy="507206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N'oublions pas que les facteurs de nocivité d'une LED</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dépendent de plusieurs éléments:</a:t>
            </a:r>
          </a:p>
          <a:p>
            <a:pPr>
              <a:buFontTx/>
              <a:buNone/>
            </a:pPr>
            <a:endParaRPr lang="fr-FR" altLang="fr-FR" sz="2400" dirty="0" smtClean="0">
              <a:solidFill>
                <a:schemeClr val="bg1">
                  <a:lumMod val="95000"/>
                </a:schemeClr>
              </a:solidFill>
              <a:latin typeface="Arial" panose="020B0604020202020204" pitchFamily="34" charset="0"/>
              <a:cs typeface="Arial" panose="020B0604020202020204" pitchFamily="34" charset="0"/>
            </a:endParaRP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-Température (Kelvin)</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-Puissance (Watt)</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-Flux (Lumen) </a:t>
            </a:r>
            <a:r>
              <a:rPr lang="fr-FR" altLang="fr-FR" sz="1200" dirty="0" smtClean="0">
                <a:solidFill>
                  <a:schemeClr val="bg1">
                    <a:lumMod val="95000"/>
                  </a:schemeClr>
                </a:solidFill>
                <a:latin typeface="Arial" panose="020B0604020202020204" pitchFamily="34" charset="0"/>
                <a:cs typeface="Arial" panose="020B0604020202020204" pitchFamily="34" charset="0"/>
              </a:rPr>
              <a:t>puissance lumineuse</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-Luminance (Candela/m-2)</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-intensité (Candela)</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-Assemblages</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-Distance d'utilisation</a:t>
            </a:r>
          </a:p>
          <a:p>
            <a:pPr>
              <a:buFontTx/>
              <a:buNone/>
            </a:pPr>
            <a:r>
              <a:rPr lang="fr-FR" altLang="fr-FR" sz="2400" dirty="0" smtClean="0">
                <a:solidFill>
                  <a:schemeClr val="bg1">
                    <a:lumMod val="95000"/>
                  </a:schemeClr>
                </a:solidFill>
                <a:latin typeface="Arial" panose="020B0604020202020204" pitchFamily="34" charset="0"/>
                <a:cs typeface="Arial" panose="020B0604020202020204" pitchFamily="34" charset="0"/>
              </a:rPr>
              <a:t>-Durée d'exposition</a:t>
            </a:r>
          </a:p>
          <a:p>
            <a:endParaRPr lang="fr-FR" altLang="fr-FR"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735" y="1431814"/>
            <a:ext cx="4885898" cy="4922920"/>
          </a:xfrm>
          <a:prstGeom prst="rect">
            <a:avLst/>
          </a:prstGeom>
        </p:spPr>
      </p:pic>
    </p:spTree>
    <p:extLst>
      <p:ext uri="{BB962C8B-B14F-4D97-AF65-F5344CB8AC3E}">
        <p14:creationId xmlns:p14="http://schemas.microsoft.com/office/powerpoint/2010/main" val="2350519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122" y="1508868"/>
            <a:ext cx="4780123" cy="4006199"/>
          </a:xfrm>
          <a:prstGeom prst="rect">
            <a:avLst/>
          </a:prstGeom>
        </p:spPr>
      </p:pic>
    </p:spTree>
    <p:extLst>
      <p:ext uri="{BB962C8B-B14F-4D97-AF65-F5344CB8AC3E}">
        <p14:creationId xmlns:p14="http://schemas.microsoft.com/office/powerpoint/2010/main" val="3699339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5">
            <a:extLst>
              <a:ext uri="{FF2B5EF4-FFF2-40B4-BE49-F238E27FC236}">
                <a16:creationId xmlns:a16="http://schemas.microsoft.com/office/drawing/2014/main" xmlns="" id="{D6ED8BAB-A99A-40B8-A171-6EE6AEAAF86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635655" y="1969757"/>
            <a:ext cx="5945187" cy="3400425"/>
          </a:xfrm>
          <a:prstGeom prst="rect">
            <a:avLst/>
          </a:prstGeom>
        </p:spPr>
      </p:pic>
      <p:sp>
        <p:nvSpPr>
          <p:cNvPr id="3" name="Rectangle 2">
            <a:extLst>
              <a:ext uri="{FF2B5EF4-FFF2-40B4-BE49-F238E27FC236}">
                <a16:creationId xmlns:a16="http://schemas.microsoft.com/office/drawing/2014/main" xmlns="" id="{6D0E4761-2407-4BE8-B566-7CF5D8B0200F}"/>
              </a:ext>
            </a:extLst>
          </p:cNvPr>
          <p:cNvSpPr/>
          <p:nvPr/>
        </p:nvSpPr>
        <p:spPr>
          <a:xfrm>
            <a:off x="1927675" y="5507086"/>
            <a:ext cx="7643812" cy="830262"/>
          </a:xfrm>
          <a:prstGeom prst="rect">
            <a:avLst/>
          </a:prstGeom>
        </p:spPr>
        <p:txBody>
          <a:bodyPr>
            <a:spAutoFit/>
          </a:bodyPr>
          <a:lstStyle/>
          <a:p>
            <a:pPr>
              <a:defRPr/>
            </a:pPr>
            <a:r>
              <a:rPr lang="fr-FR" sz="1200" b="1" i="1" dirty="0">
                <a:solidFill>
                  <a:schemeClr val="bg1">
                    <a:lumMod val="95000"/>
                  </a:schemeClr>
                </a:solidFill>
                <a:latin typeface="+mj-lt"/>
              </a:rPr>
              <a:t>Fig 7:Graphique montrant le facteur B et la corrélation avec différentes  températures d'une LED blanche issue de Behar-Cohen F. et Co ,2011</a:t>
            </a:r>
            <a:r>
              <a:rPr lang="en-US" sz="1200" b="1" i="1" dirty="0">
                <a:solidFill>
                  <a:schemeClr val="bg1">
                    <a:lumMod val="95000"/>
                  </a:schemeClr>
                </a:solidFill>
                <a:latin typeface="+mj-lt"/>
                <a:ea typeface="Calibri" pitchFamily="34" charset="0"/>
              </a:rPr>
              <a:t>. Light-emitting diodes (LED) for domestic lighting: Any risks for the eye Progress in Retinal and Eye Research journal.</a:t>
            </a:r>
            <a:endParaRPr lang="en-US" sz="1200" b="1" i="1" dirty="0">
              <a:solidFill>
                <a:schemeClr val="bg1">
                  <a:lumMod val="95000"/>
                </a:schemeClr>
              </a:solidFill>
              <a:latin typeface="+mj-lt"/>
            </a:endParaRPr>
          </a:p>
          <a:p>
            <a:pPr>
              <a:defRPr/>
            </a:pPr>
            <a:endParaRPr lang="fr-FR" sz="1200" b="1" dirty="0">
              <a:solidFill>
                <a:schemeClr val="bg1">
                  <a:lumMod val="95000"/>
                </a:schemeClr>
              </a:solidFill>
            </a:endParaRPr>
          </a:p>
        </p:txBody>
      </p:sp>
      <p:sp>
        <p:nvSpPr>
          <p:cNvPr id="4" name="ZoneTexte 9">
            <a:extLst>
              <a:ext uri="{FF2B5EF4-FFF2-40B4-BE49-F238E27FC236}">
                <a16:creationId xmlns:a16="http://schemas.microsoft.com/office/drawing/2014/main" xmlns="" id="{52D9CB17-9281-4A6F-B7E7-3B8A6F426BF6}"/>
              </a:ext>
            </a:extLst>
          </p:cNvPr>
          <p:cNvSpPr txBox="1">
            <a:spLocks noChangeArrowheads="1"/>
          </p:cNvSpPr>
          <p:nvPr/>
        </p:nvSpPr>
        <p:spPr bwMode="auto">
          <a:xfrm>
            <a:off x="2106268" y="1115493"/>
            <a:ext cx="728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2800" dirty="0">
                <a:solidFill>
                  <a:schemeClr val="bg1"/>
                </a:solidFill>
              </a:rPr>
              <a:t>          </a:t>
            </a:r>
            <a:r>
              <a:rPr lang="fr-FR" altLang="fr-FR" sz="2800" u="sng" dirty="0">
                <a:solidFill>
                  <a:schemeClr val="bg1"/>
                </a:solidFill>
              </a:rPr>
              <a:t>Liens température LED/risque</a:t>
            </a:r>
          </a:p>
        </p:txBody>
      </p:sp>
    </p:spTree>
    <p:extLst>
      <p:ext uri="{BB962C8B-B14F-4D97-AF65-F5344CB8AC3E}">
        <p14:creationId xmlns:p14="http://schemas.microsoft.com/office/powerpoint/2010/main" val="3072722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207" y="1502473"/>
            <a:ext cx="8064896" cy="1569660"/>
          </a:xfrm>
          <a:prstGeom prst="rect">
            <a:avLst/>
          </a:prstGeom>
          <a:noFill/>
        </p:spPr>
        <p:txBody>
          <a:bodyPr wrap="square" rtlCol="0">
            <a:spAutoFit/>
          </a:bodyPr>
          <a:lstStyle/>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-Diminuer l’intensité lumineuse des écrans.</a:t>
            </a:r>
          </a:p>
          <a:p>
            <a:endParaRPr lang="fr-FR" sz="2400" dirty="0" smtClean="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1535176" y="884283"/>
            <a:ext cx="8523473"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La protection du quotidien, agir sur la source : Le bon sens </a:t>
            </a:r>
            <a:endParaRPr lang="fr-FR" sz="2400" u="sng" dirty="0">
              <a:solidFill>
                <a:schemeClr val="bg1"/>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09" y="2606723"/>
            <a:ext cx="1058929" cy="2001002"/>
          </a:xfrm>
          <a:prstGeom prst="rect">
            <a:avLst/>
          </a:prstGeom>
        </p:spPr>
      </p:pic>
      <p:sp>
        <p:nvSpPr>
          <p:cNvPr id="5" name="ZoneTexte 4"/>
          <p:cNvSpPr txBox="1"/>
          <p:nvPr/>
        </p:nvSpPr>
        <p:spPr>
          <a:xfrm>
            <a:off x="3565503" y="3228658"/>
            <a:ext cx="4462818" cy="646331"/>
          </a:xfrm>
          <a:prstGeom prst="rect">
            <a:avLst/>
          </a:prstGeom>
          <a:noFill/>
        </p:spPr>
        <p:txBody>
          <a:bodyPr wrap="square" rtlCol="0">
            <a:spAutoFit/>
          </a:bodyPr>
          <a:lstStyle/>
          <a:p>
            <a:r>
              <a:rPr lang="fr-FR" dirty="0" smtClean="0">
                <a:solidFill>
                  <a:schemeClr val="bg1"/>
                </a:solidFill>
              </a:rPr>
              <a:t>Dans le menu </a:t>
            </a:r>
          </a:p>
          <a:p>
            <a:r>
              <a:rPr lang="fr-FR" dirty="0" smtClean="0">
                <a:solidFill>
                  <a:schemeClr val="bg1"/>
                </a:solidFill>
              </a:rPr>
              <a:t>Ou télécharger une application</a:t>
            </a:r>
            <a:endParaRPr lang="fr-FR" dirty="0">
              <a:solidFill>
                <a:schemeClr val="bg1"/>
              </a:solidFill>
            </a:endParaRPr>
          </a:p>
        </p:txBody>
      </p:sp>
    </p:spTree>
    <p:extLst>
      <p:ext uri="{BB962C8B-B14F-4D97-AF65-F5344CB8AC3E}">
        <p14:creationId xmlns:p14="http://schemas.microsoft.com/office/powerpoint/2010/main" val="3438861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207" y="1502473"/>
            <a:ext cx="8064896" cy="4893647"/>
          </a:xfrm>
          <a:prstGeom prst="rect">
            <a:avLst/>
          </a:prstGeom>
          <a:noFill/>
        </p:spPr>
        <p:txBody>
          <a:bodyPr wrap="square" rtlCol="0">
            <a:spAutoFit/>
          </a:bodyPr>
          <a:lstStyle/>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-Diminuer l’intensité lumineuse des écrans</a:t>
            </a:r>
            <a:r>
              <a:rPr lang="fr-FR" sz="2400" dirty="0" smtClean="0">
                <a:solidFill>
                  <a:schemeClr val="accent4">
                    <a:lumMod val="75000"/>
                  </a:schemeClr>
                </a:solidFill>
                <a:latin typeface="Arial" panose="020B0604020202020204" pitchFamily="34" charset="0"/>
                <a:cs typeface="Arial" panose="020B0604020202020204" pitchFamily="34" charset="0"/>
              </a:rPr>
              <a:t>.</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-Augmenter la distance.</a:t>
            </a:r>
          </a:p>
          <a:p>
            <a:r>
              <a:rPr lang="fr-FR" sz="2400" dirty="0" smtClean="0">
                <a:solidFill>
                  <a:schemeClr val="accent4">
                    <a:lumMod val="75000"/>
                  </a:schemeClr>
                </a:solidFill>
                <a:latin typeface="Arial" panose="020B0604020202020204" pitchFamily="34" charset="0"/>
                <a:cs typeface="Arial" panose="020B0604020202020204" pitchFamily="34" charset="0"/>
              </a:rPr>
              <a:t> </a:t>
            </a:r>
          </a:p>
          <a:p>
            <a:r>
              <a:rPr lang="fr-FR" sz="2400" dirty="0" smtClean="0">
                <a:solidFill>
                  <a:schemeClr val="accent4">
                    <a:lumMod val="75000"/>
                  </a:schemeClr>
                </a:solidFill>
                <a:latin typeface="Arial" panose="020B0604020202020204" pitchFamily="34" charset="0"/>
                <a:cs typeface="Arial" panose="020B0604020202020204" pitchFamily="34" charset="0"/>
              </a:rPr>
              <a:t>-Eviter les éclairages trop froid (trop blanc) et surtout ne pas les orienter directement vers les yeux (éblouissement +++).</a:t>
            </a:r>
          </a:p>
          <a:p>
            <a:pPr marL="342900" indent="-342900">
              <a:buFont typeface="Arial" panose="020B0604020202020204" pitchFamily="34" charset="0"/>
              <a:buChar char="•"/>
            </a:pPr>
            <a:endParaRPr lang="fr-FR" sz="2400" dirty="0" smtClean="0">
              <a:solidFill>
                <a:schemeClr val="accent4">
                  <a:lumMod val="75000"/>
                </a:schemeClr>
              </a:solidFill>
              <a:latin typeface="Arial" panose="020B0604020202020204" pitchFamily="34" charset="0"/>
              <a:cs typeface="Arial" panose="020B0604020202020204" pitchFamily="34" charset="0"/>
            </a:endParaRPr>
          </a:p>
          <a:p>
            <a:r>
              <a:rPr lang="fr-FR" sz="2400" dirty="0" smtClean="0">
                <a:solidFill>
                  <a:schemeClr val="accent4">
                    <a:lumMod val="75000"/>
                  </a:schemeClr>
                </a:solidFill>
                <a:latin typeface="Arial" panose="020B0604020202020204" pitchFamily="34" charset="0"/>
                <a:cs typeface="Arial" panose="020B0604020202020204" pitchFamily="34" charset="0"/>
              </a:rPr>
              <a:t>-Porter des lunettes à filtre bleu si vous vous exposez de manière importante  aux écrans.</a:t>
            </a:r>
          </a:p>
          <a:p>
            <a:endParaRPr lang="fr-FR" sz="2400" dirty="0" smtClean="0">
              <a:solidFill>
                <a:schemeClr val="accent4">
                  <a:lumMod val="75000"/>
                </a:schemeClr>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1535176" y="884283"/>
            <a:ext cx="8523473"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La protection du quotidien, agir sur la source : Le bon sens </a:t>
            </a:r>
            <a:endParaRPr lang="fr-F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26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35176" y="1195823"/>
            <a:ext cx="8064896" cy="3785652"/>
          </a:xfrm>
          <a:prstGeom prst="rect">
            <a:avLst/>
          </a:prstGeom>
          <a:noFill/>
        </p:spPr>
        <p:txBody>
          <a:bodyPr wrap="square" rtlCol="0">
            <a:spAutoFit/>
          </a:bodyPr>
          <a:lstStyle/>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-Diminuer l’intensité lumineuse des écrans.</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-Augmenter la distance.</a:t>
            </a:r>
          </a:p>
          <a:p>
            <a:r>
              <a:rPr lang="fr-FR" sz="2400" dirty="0" smtClean="0">
                <a:solidFill>
                  <a:schemeClr val="accent4">
                    <a:lumMod val="75000"/>
                  </a:schemeClr>
                </a:solidFill>
                <a:latin typeface="Arial" panose="020B0604020202020204" pitchFamily="34" charset="0"/>
                <a:cs typeface="Arial" panose="020B0604020202020204" pitchFamily="34" charset="0"/>
              </a:rPr>
              <a:t> </a:t>
            </a:r>
          </a:p>
          <a:p>
            <a:r>
              <a:rPr lang="fr-FR" sz="2400" dirty="0" smtClean="0">
                <a:solidFill>
                  <a:schemeClr val="bg1"/>
                </a:solidFill>
                <a:latin typeface="Arial" panose="020B0604020202020204" pitchFamily="34" charset="0"/>
                <a:cs typeface="Arial" panose="020B0604020202020204" pitchFamily="34" charset="0"/>
              </a:rPr>
              <a:t>-Eviter les éclairages trop froid (trop blanc) et surtout ne pas les orienter directement vers les yeux (éblouissement +++).</a:t>
            </a:r>
          </a:p>
          <a:p>
            <a:pPr marL="342900" indent="-342900">
              <a:buFont typeface="Arial" panose="020B0604020202020204" pitchFamily="34" charset="0"/>
              <a:buChar char="•"/>
            </a:pPr>
            <a:endParaRPr lang="fr-FR" sz="2400" dirty="0" smtClean="0">
              <a:solidFill>
                <a:schemeClr val="accent4">
                  <a:lumMod val="75000"/>
                </a:schemeClr>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1535176" y="734158"/>
            <a:ext cx="8523473"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La protection du quotidien, agir sur la source : Le bon sens </a:t>
            </a:r>
            <a:endParaRPr lang="fr-FR" sz="2400" u="sng" dirty="0">
              <a:solidFill>
                <a:schemeClr val="bg1"/>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291" y="4254055"/>
            <a:ext cx="7163800" cy="1952898"/>
          </a:xfrm>
          <a:prstGeom prst="rect">
            <a:avLst/>
          </a:prstGeom>
        </p:spPr>
      </p:pic>
    </p:spTree>
    <p:extLst>
      <p:ext uri="{BB962C8B-B14F-4D97-AF65-F5344CB8AC3E}">
        <p14:creationId xmlns:p14="http://schemas.microsoft.com/office/powerpoint/2010/main" val="2057558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207" y="1502473"/>
            <a:ext cx="8064896" cy="4893647"/>
          </a:xfrm>
          <a:prstGeom prst="rect">
            <a:avLst/>
          </a:prstGeom>
          <a:noFill/>
        </p:spPr>
        <p:txBody>
          <a:bodyPr wrap="square" rtlCol="0">
            <a:spAutoFit/>
          </a:bodyPr>
          <a:lstStyle/>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-Diminuer l’intensité lumineuse des écrans</a:t>
            </a:r>
            <a:r>
              <a:rPr lang="fr-FR" sz="2400" dirty="0" smtClean="0">
                <a:solidFill>
                  <a:schemeClr val="accent4">
                    <a:lumMod val="75000"/>
                  </a:schemeClr>
                </a:solidFill>
                <a:latin typeface="Arial" panose="020B0604020202020204" pitchFamily="34" charset="0"/>
                <a:cs typeface="Arial" panose="020B0604020202020204" pitchFamily="34" charset="0"/>
              </a:rPr>
              <a:t>.</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-Augmenter la distance.</a:t>
            </a:r>
          </a:p>
          <a:p>
            <a:r>
              <a:rPr lang="fr-FR" sz="2400" dirty="0" smtClean="0">
                <a:solidFill>
                  <a:schemeClr val="accent4">
                    <a:lumMod val="75000"/>
                  </a:schemeClr>
                </a:solidFill>
                <a:latin typeface="Arial" panose="020B0604020202020204" pitchFamily="34" charset="0"/>
                <a:cs typeface="Arial" panose="020B0604020202020204" pitchFamily="34" charset="0"/>
              </a:rPr>
              <a:t> </a:t>
            </a:r>
          </a:p>
          <a:p>
            <a:r>
              <a:rPr lang="fr-FR" sz="2400" dirty="0" smtClean="0">
                <a:solidFill>
                  <a:schemeClr val="bg1"/>
                </a:solidFill>
                <a:latin typeface="Arial" panose="020B0604020202020204" pitchFamily="34" charset="0"/>
                <a:cs typeface="Arial" panose="020B0604020202020204" pitchFamily="34" charset="0"/>
              </a:rPr>
              <a:t>-Eviter les éclairages trop froid (trop blanc) et surtout ne pas les orienter directement vers les yeux (éblouissement +++).</a:t>
            </a:r>
          </a:p>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-Porter des lunettes à filtre bleu si vous vous exposez de manière importante  aux écrans.</a:t>
            </a:r>
          </a:p>
          <a:p>
            <a:endParaRPr lang="fr-FR" sz="2400" dirty="0" smtClean="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1535176" y="884283"/>
            <a:ext cx="8523473"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La protection du quotidien, agir sur la source : Le bon sens </a:t>
            </a:r>
            <a:endParaRPr lang="fr-F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398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7104" y="942971"/>
            <a:ext cx="6305265" cy="5262979"/>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Verres filtrants(avec ou sans corrections):</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Filtre de manière partielle la lumière bleue (20-30%)</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La qualité des filtres lumières bleue viens de la sélectivité de cette filtration partielle  </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ESSILOR:</a:t>
            </a:r>
            <a:r>
              <a:rPr lang="fr-FR" sz="2400" dirty="0">
                <a:solidFill>
                  <a:schemeClr val="bg1"/>
                </a:solidFill>
                <a:latin typeface="Arial" panose="020B0604020202020204" pitchFamily="34" charset="0"/>
                <a:cs typeface="Arial" panose="020B0604020202020204" pitchFamily="34" charset="0"/>
              </a:rPr>
              <a:t>PREVENCIA (20</a:t>
            </a:r>
            <a:r>
              <a:rPr lang="fr-FR" sz="2400" dirty="0" smtClean="0">
                <a:solidFill>
                  <a:schemeClr val="bg1"/>
                </a:solidFill>
                <a:latin typeface="Arial" panose="020B0604020202020204" pitchFamily="34" charset="0"/>
                <a:cs typeface="Arial" panose="020B0604020202020204" pitchFamily="34" charset="0"/>
              </a:rPr>
              <a:t>%) + EPS = 30%</a:t>
            </a:r>
          </a:p>
          <a:p>
            <a:endParaRPr lang="fr-FR" sz="2400" dirty="0" smtClean="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Carl ZEISS: Duravision blueprotect</a:t>
            </a:r>
          </a:p>
          <a:p>
            <a:endParaRPr lang="fr-FR" sz="2400" dirty="0">
              <a:solidFill>
                <a:schemeClr val="bg1"/>
              </a:solidFill>
              <a:latin typeface="Arial" panose="020B0604020202020204" pitchFamily="34" charset="0"/>
              <a:cs typeface="Arial" panose="020B0604020202020204" pitchFamily="34" charset="0"/>
            </a:endParaRPr>
          </a:p>
          <a:p>
            <a:r>
              <a:rPr lang="fr-FR" sz="2400" dirty="0" smtClean="0">
                <a:solidFill>
                  <a:schemeClr val="bg1"/>
                </a:solidFill>
                <a:latin typeface="Arial" panose="020B0604020202020204" pitchFamily="34" charset="0"/>
                <a:cs typeface="Arial" panose="020B0604020202020204" pitchFamily="34" charset="0"/>
              </a:rPr>
              <a:t>BBGR: Neva max Blue UV</a:t>
            </a:r>
          </a:p>
          <a:p>
            <a:endParaRPr lang="fr-FR" sz="2400" dirty="0">
              <a:solidFill>
                <a:schemeClr val="bg1"/>
              </a:solidFill>
              <a:latin typeface="Arial" panose="020B0604020202020204" pitchFamily="34" charset="0"/>
              <a:cs typeface="Arial" panose="020B0604020202020204" pitchFamily="34" charset="0"/>
            </a:endParaRP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3" y="3195231"/>
            <a:ext cx="2627312" cy="1053873"/>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012" y="4477366"/>
            <a:ext cx="1935326" cy="1293376"/>
          </a:xfrm>
          <a:prstGeom prst="rect">
            <a:avLst/>
          </a:prstGeom>
        </p:spPr>
      </p:pic>
      <p:pic>
        <p:nvPicPr>
          <p:cNvPr id="6" name="Image 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229" y="4804013"/>
            <a:ext cx="2508794" cy="1210869"/>
          </a:xfrm>
          <a:prstGeom prst="rect">
            <a:avLst/>
          </a:prstGeom>
        </p:spPr>
      </p:pic>
    </p:spTree>
    <p:extLst>
      <p:ext uri="{BB962C8B-B14F-4D97-AF65-F5344CB8AC3E}">
        <p14:creationId xmlns:p14="http://schemas.microsoft.com/office/powerpoint/2010/main" val="2609915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9596" y="671691"/>
            <a:ext cx="7766756" cy="6186309"/>
          </a:xfrm>
          <a:prstGeom prst="rect">
            <a:avLst/>
          </a:prstGeom>
          <a:no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                               PLAN DE LA CONFERENCE </a:t>
            </a: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rgbClr val="3366FF"/>
                </a:solidFill>
                <a:latin typeface="Arial" panose="020B0604020202020204" pitchFamily="34" charset="0"/>
                <a:cs typeface="Arial" panose="020B0604020202020204" pitchFamily="34" charset="0"/>
              </a:rPr>
              <a:t>Introduction </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pPr marL="400050" indent="-400050">
              <a:buFont typeface="+mj-lt"/>
              <a:buAutoNum type="romanUcPeriod"/>
            </a:pPr>
            <a:r>
              <a:rPr lang="fr-FR" u="sng" dirty="0" smtClean="0">
                <a:solidFill>
                  <a:schemeClr val="bg1"/>
                </a:solidFill>
                <a:latin typeface="Arial" panose="020B0604020202020204" pitchFamily="34" charset="0"/>
                <a:cs typeface="Arial" panose="020B0604020202020204" pitchFamily="34" charset="0"/>
              </a:rPr>
              <a:t>Généralité sur la lumière bleue</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-Définition, qu‘est ce que la lumière bleue</a:t>
            </a:r>
          </a:p>
          <a:p>
            <a:pPr marL="400050" indent="-400050">
              <a:buFont typeface="+mj-lt"/>
              <a:buAutoNum type="romanUcPeriod"/>
            </a:pPr>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a:t>
            </a:r>
            <a:r>
              <a:rPr lang="fr-FR" dirty="0" smtClean="0">
                <a:solidFill>
                  <a:srgbClr val="3366FF"/>
                </a:solidFill>
                <a:latin typeface="Arial" panose="020B0604020202020204" pitchFamily="34" charset="0"/>
                <a:cs typeface="Arial" panose="020B0604020202020204" pitchFamily="34" charset="0"/>
              </a:rPr>
              <a:t>Quelles en sont les bénéfices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III.  </a:t>
            </a:r>
            <a:r>
              <a:rPr lang="fr-FR" u="sng" dirty="0" smtClean="0">
                <a:solidFill>
                  <a:srgbClr val="3366FF"/>
                </a:solidFill>
                <a:latin typeface="Arial" panose="020B0604020202020204" pitchFamily="34" charset="0"/>
                <a:cs typeface="Arial" panose="020B0604020202020204" pitchFamily="34" charset="0"/>
              </a:rPr>
              <a:t>Nocivité de la lumière bleue</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-Anatomie  et lumière bleue</a:t>
            </a:r>
          </a:p>
          <a:p>
            <a:r>
              <a:rPr lang="fr-FR" dirty="0" smtClean="0">
                <a:solidFill>
                  <a:srgbClr val="3366FF"/>
                </a:solidFill>
                <a:latin typeface="Arial" panose="020B0604020202020204" pitchFamily="34" charset="0"/>
                <a:cs typeface="Arial" panose="020B0604020202020204" pitchFamily="34" charset="0"/>
              </a:rPr>
              <a:t>-dommages et conséquences</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IV.  </a:t>
            </a:r>
            <a:r>
              <a:rPr lang="fr-FR" u="sng" dirty="0" smtClean="0">
                <a:solidFill>
                  <a:srgbClr val="3366FF"/>
                </a:solidFill>
                <a:latin typeface="Arial" panose="020B0604020202020204" pitchFamily="34" charset="0"/>
                <a:cs typeface="Arial" panose="020B0604020202020204" pitchFamily="34" charset="0"/>
              </a:rPr>
              <a:t>Dispositifs de protection et lumière bleue</a:t>
            </a:r>
          </a:p>
          <a:p>
            <a:endParaRPr lang="fr-FR" u="sng" dirty="0" smtClean="0">
              <a:solidFill>
                <a:srgbClr val="3366FF"/>
              </a:solidFill>
              <a:latin typeface="Arial" panose="020B0604020202020204" pitchFamily="34" charset="0"/>
              <a:cs typeface="Arial" panose="020B0604020202020204" pitchFamily="34" charset="0"/>
            </a:endParaRPr>
          </a:p>
          <a:p>
            <a:r>
              <a:rPr lang="fr-FR" dirty="0" smtClean="0">
                <a:solidFill>
                  <a:srgbClr val="3366FF"/>
                </a:solidFill>
                <a:latin typeface="Arial" panose="020B0604020202020204" pitchFamily="34" charset="0"/>
                <a:cs typeface="Arial" panose="020B0604020202020204" pitchFamily="34" charset="0"/>
              </a:rPr>
              <a:t>-Protections naturelles</a:t>
            </a:r>
          </a:p>
          <a:p>
            <a:r>
              <a:rPr lang="fr-FR" dirty="0" smtClean="0">
                <a:solidFill>
                  <a:srgbClr val="3366FF"/>
                </a:solidFill>
                <a:latin typeface="Arial" panose="020B0604020202020204" pitchFamily="34" charset="0"/>
                <a:cs typeface="Arial" panose="020B0604020202020204" pitchFamily="34" charset="0"/>
              </a:rPr>
              <a:t>-L’incontournable LED, comment limiter son impact</a:t>
            </a: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rgbClr val="3366FF"/>
              </a:solidFill>
              <a:latin typeface="Arial" panose="020B0604020202020204" pitchFamily="34" charset="0"/>
              <a:cs typeface="Arial" panose="020B0604020202020204" pitchFamily="34" charset="0"/>
            </a:endParaRPr>
          </a:p>
          <a:p>
            <a:pPr marL="400050" indent="-400050">
              <a:buFont typeface="+mj-lt"/>
              <a:buAutoNum type="romanUcPeriod"/>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99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reen Clipping">
            <a:extLst>
              <a:ext uri="{FF2B5EF4-FFF2-40B4-BE49-F238E27FC236}">
                <a16:creationId xmlns:a16="http://schemas.microsoft.com/office/drawing/2014/main" xmlns="" id="{BB9F99EA-518E-45BA-9F92-3B5FB5C62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723" y="4068251"/>
            <a:ext cx="2656681" cy="1732618"/>
          </a:xfrm>
          <a:prstGeom prst="rect">
            <a:avLst/>
          </a:prstGeom>
        </p:spPr>
      </p:pic>
      <p:sp>
        <p:nvSpPr>
          <p:cNvPr id="3" name="ZoneTexte 2"/>
          <p:cNvSpPr txBox="1"/>
          <p:nvPr/>
        </p:nvSpPr>
        <p:spPr>
          <a:xfrm>
            <a:off x="3299165" y="1311078"/>
            <a:ext cx="4926842" cy="461665"/>
          </a:xfrm>
          <a:prstGeom prst="rect">
            <a:avLst/>
          </a:prstGeom>
          <a:noFill/>
        </p:spPr>
        <p:txBody>
          <a:bodyPr wrap="square" rtlCol="0">
            <a:spAutoFit/>
          </a:bodyPr>
          <a:lstStyle/>
          <a:p>
            <a:r>
              <a:rPr lang="fr-FR" sz="2400" u="sng" dirty="0" smtClean="0">
                <a:solidFill>
                  <a:schemeClr val="bg1"/>
                </a:solidFill>
                <a:latin typeface="Arial" panose="020B0604020202020204" pitchFamily="34" charset="0"/>
                <a:cs typeface="Arial" panose="020B0604020202020204" pitchFamily="34" charset="0"/>
              </a:rPr>
              <a:t>Filtres chromatiques</a:t>
            </a:r>
            <a:r>
              <a:rPr lang="fr-FR" sz="2400" dirty="0" smtClean="0">
                <a:solidFill>
                  <a:schemeClr val="bg1"/>
                </a:solidFill>
                <a:latin typeface="Arial" panose="020B0604020202020204" pitchFamily="34" charset="0"/>
                <a:cs typeface="Arial" panose="020B0604020202020204" pitchFamily="34" charset="0"/>
              </a:rPr>
              <a:t>:</a:t>
            </a:r>
            <a:endParaRPr lang="fr-FR" sz="2400" dirty="0">
              <a:solidFill>
                <a:schemeClr val="bg1"/>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09" y="2615486"/>
            <a:ext cx="3610479" cy="2905530"/>
          </a:xfrm>
          <a:prstGeom prst="rect">
            <a:avLst/>
          </a:prstGeom>
        </p:spPr>
      </p:pic>
      <p:pic>
        <p:nvPicPr>
          <p:cNvPr id="5" name="Image 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007" y="1772743"/>
            <a:ext cx="2591162" cy="1943371"/>
          </a:xfrm>
          <a:prstGeom prst="rect">
            <a:avLst/>
          </a:prstGeom>
        </p:spPr>
      </p:pic>
    </p:spTree>
    <p:extLst>
      <p:ext uri="{BB962C8B-B14F-4D97-AF65-F5344CB8AC3E}">
        <p14:creationId xmlns:p14="http://schemas.microsoft.com/office/powerpoint/2010/main" val="3273303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48E441C-DA10-4ACA-B2C7-3EA996F258C3}"/>
              </a:ext>
            </a:extLst>
          </p:cNvPr>
          <p:cNvSpPr txBox="1">
            <a:spLocks/>
          </p:cNvSpPr>
          <p:nvPr/>
        </p:nvSpPr>
        <p:spPr>
          <a:xfrm>
            <a:off x="1003111" y="989677"/>
            <a:ext cx="8229600" cy="50546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buFontTx/>
              <a:buNone/>
            </a:pPr>
            <a:r>
              <a:rPr lang="fr-FR" altLang="fr-FR" sz="2800" dirty="0" smtClean="0">
                <a:solidFill>
                  <a:schemeClr val="bg1"/>
                </a:solidFill>
                <a:latin typeface="Arial" panose="020B0604020202020204" pitchFamily="34" charset="0"/>
                <a:cs typeface="Arial" panose="020B0604020202020204" pitchFamily="34" charset="0"/>
              </a:rPr>
              <a:t>                </a:t>
            </a:r>
            <a:r>
              <a:rPr lang="fr-FR" altLang="fr-FR" sz="2800" u="sng" dirty="0" smtClean="0">
                <a:solidFill>
                  <a:schemeClr val="bg1"/>
                </a:solidFill>
                <a:latin typeface="Arial" panose="020B0604020202020204" pitchFamily="34" charset="0"/>
                <a:cs typeface="Arial" panose="020B0604020202020204" pitchFamily="34" charset="0"/>
              </a:rPr>
              <a:t>Autres Protections</a:t>
            </a:r>
          </a:p>
          <a:p>
            <a:pPr>
              <a:buFontTx/>
              <a:buNone/>
            </a:pPr>
            <a:endParaRPr lang="fr-FR" altLang="fr-FR" sz="3600" u="sng" dirty="0" smtClean="0">
              <a:solidFill>
                <a:schemeClr val="bg1"/>
              </a:solidFill>
              <a:latin typeface="Arial" panose="020B0604020202020204" pitchFamily="34" charset="0"/>
              <a:cs typeface="Arial" panose="020B0604020202020204" pitchFamily="34" charset="0"/>
            </a:endParaRPr>
          </a:p>
          <a:p>
            <a:pPr>
              <a:buFontTx/>
              <a:buNone/>
            </a:pPr>
            <a:r>
              <a:rPr lang="fr-FR" altLang="fr-FR" sz="2800" dirty="0" smtClean="0">
                <a:solidFill>
                  <a:schemeClr val="bg1"/>
                </a:solidFill>
                <a:latin typeface="Arial" panose="020B0604020202020204" pitchFamily="34" charset="0"/>
                <a:cs typeface="Arial" panose="020B0604020202020204" pitchFamily="34" charset="0"/>
              </a:rPr>
              <a:t>-Implants</a:t>
            </a:r>
          </a:p>
          <a:p>
            <a:pPr>
              <a:buFontTx/>
              <a:buNone/>
            </a:pPr>
            <a:endParaRPr lang="fr-FR" altLang="fr-FR" sz="2800" dirty="0" smtClean="0">
              <a:solidFill>
                <a:schemeClr val="bg1"/>
              </a:solidFill>
              <a:latin typeface="Arial" panose="020B0604020202020204" pitchFamily="34" charset="0"/>
              <a:cs typeface="Arial" panose="020B0604020202020204" pitchFamily="34" charset="0"/>
            </a:endParaRPr>
          </a:p>
          <a:p>
            <a:pPr>
              <a:buFontTx/>
              <a:buNone/>
            </a:pPr>
            <a:endParaRPr lang="fr-FR" altLang="fr-FR" sz="2800" dirty="0" smtClean="0">
              <a:solidFill>
                <a:schemeClr val="bg1"/>
              </a:solidFill>
              <a:latin typeface="Arial" panose="020B0604020202020204" pitchFamily="34" charset="0"/>
              <a:cs typeface="Arial" panose="020B0604020202020204" pitchFamily="34" charset="0"/>
            </a:endParaRPr>
          </a:p>
          <a:p>
            <a:pPr>
              <a:buFontTx/>
              <a:buNone/>
            </a:pPr>
            <a:r>
              <a:rPr lang="fr-FR" altLang="fr-FR" sz="2800" dirty="0" smtClean="0">
                <a:solidFill>
                  <a:schemeClr val="bg1"/>
                </a:solidFill>
                <a:latin typeface="Arial" panose="020B0604020202020204" pitchFamily="34" charset="0"/>
                <a:cs typeface="Arial" panose="020B0604020202020204" pitchFamily="34" charset="0"/>
              </a:rPr>
              <a:t>-Lentilles de contacts</a:t>
            </a:r>
          </a:p>
          <a:p>
            <a:endParaRPr lang="fr-FR" altLang="fr-FR" dirty="0"/>
          </a:p>
        </p:txBody>
      </p:sp>
      <p:pic>
        <p:nvPicPr>
          <p:cNvPr id="5" name="Picture 4" descr="Screen Clipping">
            <a:extLst>
              <a:ext uri="{FF2B5EF4-FFF2-40B4-BE49-F238E27FC236}">
                <a16:creationId xmlns:a16="http://schemas.microsoft.com/office/drawing/2014/main" xmlns="" id="{5F26E6E9-7258-47D2-BE6C-55629F4BE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911" y="2071870"/>
            <a:ext cx="2047337" cy="1164685"/>
          </a:xfrm>
          <a:prstGeom prst="rect">
            <a:avLst/>
          </a:prstGeom>
        </p:spPr>
      </p:pic>
      <p:pic>
        <p:nvPicPr>
          <p:cNvPr id="7" name="Picture 9" descr="Screen Clipping">
            <a:extLst>
              <a:ext uri="{FF2B5EF4-FFF2-40B4-BE49-F238E27FC236}">
                <a16:creationId xmlns:a16="http://schemas.microsoft.com/office/drawing/2014/main" xmlns="" id="{BD51FB25-A043-4FB1-A761-A7DC27AE3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45" y="4214192"/>
            <a:ext cx="2301564" cy="1284174"/>
          </a:xfrm>
          <a:prstGeom prst="rect">
            <a:avLst/>
          </a:prstGeom>
        </p:spPr>
      </p:pic>
    </p:spTree>
    <p:extLst>
      <p:ext uri="{BB962C8B-B14F-4D97-AF65-F5344CB8AC3E}">
        <p14:creationId xmlns:p14="http://schemas.microsoft.com/office/powerpoint/2010/main" val="2793552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874" y="2292825"/>
            <a:ext cx="5125671" cy="2919026"/>
          </a:xfrm>
          <a:prstGeom prst="rect">
            <a:avLst/>
          </a:prstGeom>
        </p:spPr>
      </p:pic>
      <p:sp>
        <p:nvSpPr>
          <p:cNvPr id="3" name="ZoneTexte 2"/>
          <p:cNvSpPr txBox="1"/>
          <p:nvPr/>
        </p:nvSpPr>
        <p:spPr>
          <a:xfrm>
            <a:off x="3607640" y="1105469"/>
            <a:ext cx="4954137" cy="461665"/>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Conclusion:</a:t>
            </a: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545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google.fr/url?source=imglanding&amp;ct=img&amp;q=http://img.clubic.com/05539625-photo-archos-familypad.jpg&amp;sa=X&amp;ved=0CAkQ8wdqFQoTCL7x4b6MlcYCFcS3FAodjE4Apw&amp;usg=AFQjCNEwkpfCE-KAhGMaQVu_MoutoXkuwg">
            <a:extLst>
              <a:ext uri="{FF2B5EF4-FFF2-40B4-BE49-F238E27FC236}">
                <a16:creationId xmlns:a16="http://schemas.microsoft.com/office/drawing/2014/main" xmlns="" id="{336DDEFA-1060-4E1B-97E5-77C3BBDA0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674" y="1084074"/>
            <a:ext cx="1555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www.google.fr/url?source=imglanding&amp;ct=img&amp;q=http://www.mobile-users.net/img/prods/samsung-tlphone-portable-samsung-galaxy-s-iii-android-_pas_cher.jpg&amp;sa=X&amp;ved=0CAkQ8wc4fWoVChMImq-8oo2VxgIViFgUCh1SfgiF&amp;usg=AFQjCNHlr0q4x_QDBpcsdByXrSq2CzSUmQ">
            <a:extLst>
              <a:ext uri="{FF2B5EF4-FFF2-40B4-BE49-F238E27FC236}">
                <a16:creationId xmlns:a16="http://schemas.microsoft.com/office/drawing/2014/main" xmlns="" id="{7813D590-05A4-41A2-9C61-2F4B1E0D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28" y="2798574"/>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www.google.fr/url?source=imglanding&amp;ct=img&amp;q=http://www.histoire-cigref.org/wp-content/uploads/2011/03/minitel.jpg&amp;sa=X&amp;ved=0CAkQ8wdqFQoTCP6bwsGNlcYCFQlYFAodsM8Aow&amp;usg=AFQjCNGB8uPTgpMylcYjVMuiexdWU0x3SA">
            <a:extLst>
              <a:ext uri="{FF2B5EF4-FFF2-40B4-BE49-F238E27FC236}">
                <a16:creationId xmlns:a16="http://schemas.microsoft.com/office/drawing/2014/main" xmlns="" id="{22E9D1F5-E1D2-497D-BABF-D678C2507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048" y="4520552"/>
            <a:ext cx="1879699" cy="169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881" y="4520552"/>
            <a:ext cx="6512288" cy="778017"/>
          </a:xfrm>
          <a:prstGeom prst="rect">
            <a:avLst/>
          </a:prstGeom>
        </p:spPr>
      </p:pic>
      <p:sp>
        <p:nvSpPr>
          <p:cNvPr id="8" name="ZoneTexte 7"/>
          <p:cNvSpPr txBox="1"/>
          <p:nvPr/>
        </p:nvSpPr>
        <p:spPr>
          <a:xfrm>
            <a:off x="4931473" y="853241"/>
            <a:ext cx="4954137" cy="461665"/>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Conclusion:</a:t>
            </a:r>
            <a:endParaRPr lang="fr-FR" sz="2400" dirty="0">
              <a:solidFill>
                <a:schemeClr val="bg1"/>
              </a:solidFill>
              <a:latin typeface="Arial" panose="020B0604020202020204" pitchFamily="34" charset="0"/>
              <a:cs typeface="Arial" panose="020B0604020202020204" pitchFamily="34" charset="0"/>
            </a:endParaRPr>
          </a:p>
        </p:txBody>
      </p:sp>
      <p:pic>
        <p:nvPicPr>
          <p:cNvPr id="9" name="Image 8"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190" y="1681084"/>
            <a:ext cx="5125671" cy="2919026"/>
          </a:xfrm>
          <a:prstGeom prst="rect">
            <a:avLst/>
          </a:prstGeom>
        </p:spPr>
      </p:pic>
      <p:sp>
        <p:nvSpPr>
          <p:cNvPr id="10" name="ZoneTexte 9"/>
          <p:cNvSpPr txBox="1"/>
          <p:nvPr/>
        </p:nvSpPr>
        <p:spPr>
          <a:xfrm>
            <a:off x="8529851" y="5022376"/>
            <a:ext cx="1596788" cy="369332"/>
          </a:xfrm>
          <a:prstGeom prst="rect">
            <a:avLst/>
          </a:prstGeom>
          <a:noFill/>
        </p:spPr>
        <p:txBody>
          <a:bodyPr wrap="square" rtlCol="0">
            <a:spAutoFit/>
          </a:bodyPr>
          <a:lstStyle/>
          <a:p>
            <a:r>
              <a:rPr lang="fr-FR" dirty="0" smtClean="0"/>
              <a:t>(Années 90)</a:t>
            </a:r>
            <a:endParaRPr lang="fr-FR" dirty="0"/>
          </a:p>
        </p:txBody>
      </p:sp>
    </p:spTree>
    <p:extLst>
      <p:ext uri="{BB962C8B-B14F-4D97-AF65-F5344CB8AC3E}">
        <p14:creationId xmlns:p14="http://schemas.microsoft.com/office/powerpoint/2010/main" val="3246231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284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2" y="457891"/>
            <a:ext cx="10672354" cy="5909310"/>
          </a:xfrm>
          <a:prstGeom prst="rect">
            <a:avLst/>
          </a:prstGeom>
        </p:spPr>
        <p:txBody>
          <a:bodyPr wrap="square">
            <a:spAutoFit/>
          </a:bodyPr>
          <a:lstStyle/>
          <a:p>
            <a:r>
              <a:rPr lang="fr-FR" dirty="0">
                <a:solidFill>
                  <a:schemeClr val="bg1"/>
                </a:solidFill>
              </a:rPr>
              <a:t> </a:t>
            </a:r>
            <a:r>
              <a:rPr lang="fr-FR" dirty="0">
                <a:solidFill>
                  <a:schemeClr val="bg1"/>
                </a:solidFill>
                <a:latin typeface="Arial" panose="020B0604020202020204" pitchFamily="34" charset="0"/>
                <a:cs typeface="Arial" panose="020B0604020202020204" pitchFamily="34" charset="0"/>
              </a:rPr>
              <a:t>Une rétine saine dispose naturellement d'une large gamme de défenses chimiques contre les effets négatifs de l'exposition à la lumière</a:t>
            </a:r>
            <a:r>
              <a:rPr lang="fr-FR" dirty="0" smtClean="0">
                <a:solidFill>
                  <a:schemeClr val="bg1"/>
                </a:solidFill>
                <a:latin typeface="Arial" panose="020B0604020202020204" pitchFamily="34" charset="0"/>
                <a:cs typeface="Arial" panose="020B0604020202020204" pitchFamily="34" charset="0"/>
              </a:rPr>
              <a:t>.</a:t>
            </a:r>
          </a:p>
          <a:p>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 -Les enzymes </a:t>
            </a:r>
            <a:r>
              <a:rPr lang="fr-FR" dirty="0">
                <a:solidFill>
                  <a:schemeClr val="bg1"/>
                </a:solidFill>
                <a:latin typeface="Arial" panose="020B0604020202020204" pitchFamily="34" charset="0"/>
                <a:cs typeface="Arial" panose="020B0604020202020204" pitchFamily="34" charset="0"/>
              </a:rPr>
              <a:t>tel que les vitamines C et E </a:t>
            </a:r>
            <a:r>
              <a:rPr lang="fr-FR" dirty="0" smtClean="0">
                <a:solidFill>
                  <a:schemeClr val="bg1"/>
                </a:solidFill>
                <a:latin typeface="Arial" panose="020B0604020202020204" pitchFamily="34" charset="0"/>
                <a:cs typeface="Arial" panose="020B0604020202020204" pitchFamily="34" charset="0"/>
              </a:rPr>
              <a:t>sont  des antioxydants au rôle protecteur crucial des membranes cellulaires </a:t>
            </a:r>
          </a:p>
          <a:p>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L</a:t>
            </a:r>
            <a:r>
              <a:rPr lang="fr-FR" dirty="0" smtClean="0">
                <a:solidFill>
                  <a:schemeClr val="bg1"/>
                </a:solidFill>
                <a:latin typeface="Arial" panose="020B0604020202020204" pitchFamily="34" charset="0"/>
                <a:cs typeface="Arial" panose="020B0604020202020204" pitchFamily="34" charset="0"/>
              </a:rPr>
              <a:t>es </a:t>
            </a:r>
            <a:r>
              <a:rPr lang="fr-FR" dirty="0">
                <a:solidFill>
                  <a:schemeClr val="bg1"/>
                </a:solidFill>
                <a:latin typeface="Arial" panose="020B0604020202020204" pitchFamily="34" charset="0"/>
                <a:cs typeface="Arial" panose="020B0604020202020204" pitchFamily="34" charset="0"/>
              </a:rPr>
              <a:t>pigments maculaires caroténoïdes tels que la lutéine, la xanthine, la </a:t>
            </a:r>
            <a:r>
              <a:rPr lang="fr-FR" dirty="0" smtClean="0">
                <a:solidFill>
                  <a:schemeClr val="bg1"/>
                </a:solidFill>
                <a:latin typeface="Arial" panose="020B0604020202020204" pitchFamily="34" charset="0"/>
                <a:cs typeface="Arial" panose="020B0604020202020204" pitchFamily="34" charset="0"/>
              </a:rPr>
              <a:t>xanthophylle </a:t>
            </a:r>
            <a:r>
              <a:rPr lang="fr-FR" dirty="0">
                <a:solidFill>
                  <a:schemeClr val="bg1"/>
                </a:solidFill>
                <a:latin typeface="Arial" panose="020B0604020202020204" pitchFamily="34" charset="0"/>
                <a:cs typeface="Arial" panose="020B0604020202020204" pitchFamily="34" charset="0"/>
              </a:rPr>
              <a:t>sont de la famille des caroténoïdes leurs fonctions sont antioxydants. Elles sont également chargées de filtrer la lumière bleue pour protéger les </a:t>
            </a:r>
            <a:r>
              <a:rPr lang="fr-FR" dirty="0" smtClean="0">
                <a:solidFill>
                  <a:schemeClr val="bg1"/>
                </a:solidFill>
                <a:latin typeface="Arial" panose="020B0604020202020204" pitchFamily="34" charset="0"/>
                <a:cs typeface="Arial" panose="020B0604020202020204" pitchFamily="34" charset="0"/>
              </a:rPr>
              <a:t>photorécepteurs</a:t>
            </a:r>
          </a:p>
          <a:p>
            <a:endParaRPr lang="fr-FR" dirty="0" smtClean="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Les acides gras oméga-3 et DHA  ont, quant à eux, un rôle fonctionnel, structurel, et protecteur au niveau de la </a:t>
            </a:r>
            <a:r>
              <a:rPr lang="fr-FR" dirty="0" smtClean="0">
                <a:solidFill>
                  <a:schemeClr val="bg1"/>
                </a:solidFill>
                <a:latin typeface="Arial" panose="020B0604020202020204" pitchFamily="34" charset="0"/>
                <a:cs typeface="Arial" panose="020B0604020202020204" pitchFamily="34" charset="0"/>
              </a:rPr>
              <a:t>rétine. Ils  </a:t>
            </a:r>
            <a:r>
              <a:rPr lang="fr-FR" dirty="0">
                <a:solidFill>
                  <a:schemeClr val="bg1"/>
                </a:solidFill>
                <a:latin typeface="Arial" panose="020B0604020202020204" pitchFamily="34" charset="0"/>
                <a:cs typeface="Arial" panose="020B0604020202020204" pitchFamily="34" charset="0"/>
              </a:rPr>
              <a:t>seraient  indispensables à la formation et à la survie des bâtonnets; Ils interviennent dans leurs fonctionnements, en favorisant la formation de la forme activée de la rhodopsine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Malheureusement le vieillissement provoque la diminution de  ces protections naturelles présentes dans la rétine et ce, qu'il s'agisse des vitamines (Jiyang Cai, Kasey C, 2000), des pigments maculaires (John Nolan Kenny Claire Hilary et Co, 2010) ou des acides gras</a:t>
            </a:r>
            <a:r>
              <a:rPr lang="fr-FR" dirty="0" smtClean="0">
                <a:solidFill>
                  <a:schemeClr val="bg1"/>
                </a:solidFill>
                <a:latin typeface="Arial" panose="020B0604020202020204" pitchFamily="34" charset="0"/>
                <a:cs typeface="Arial" panose="020B0604020202020204" pitchFamily="34" charset="0"/>
              </a:rPr>
              <a:t>.</a:t>
            </a:r>
          </a:p>
          <a:p>
            <a:endParaRPr lang="fr-FR" dirty="0" smtClean="0">
              <a:solidFill>
                <a:schemeClr val="bg1"/>
              </a:solidFill>
              <a:latin typeface="Arial" panose="020B0604020202020204" pitchFamily="34" charset="0"/>
              <a:cs typeface="Arial" panose="020B0604020202020204" pitchFamily="34" charset="0"/>
            </a:endParaRPr>
          </a:p>
          <a:p>
            <a:r>
              <a:rPr lang="fr-FR" dirty="0" smtClean="0">
                <a:solidFill>
                  <a:schemeClr val="bg1"/>
                </a:solidFill>
              </a:rPr>
              <a:t> </a:t>
            </a:r>
            <a:r>
              <a:rPr lang="fr-FR" dirty="0">
                <a:solidFill>
                  <a:schemeClr val="bg1"/>
                </a:solidFill>
              </a:rPr>
              <a:t>zinc, ce qui aide votre foie à libérer de la vitamine A et à l'acheminer à votre rétine afin de produire de la mélanine – la mélanine protège vos yeux contre le rayonnement </a:t>
            </a:r>
            <a:r>
              <a:rPr lang="fr-FR" dirty="0" smtClean="0">
                <a:solidFill>
                  <a:schemeClr val="bg1"/>
                </a:solidFill>
              </a:rPr>
              <a:t>ultraviolet</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91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wgMo1Adito"/>
          <p:cNvPicPr>
            <a:picLocks noRot="1" noChangeAspect="1"/>
          </p:cNvPicPr>
          <p:nvPr>
            <a:videoFile r:link="rId1"/>
          </p:nvPr>
        </p:nvPicPr>
        <p:blipFill>
          <a:blip r:embed="rId3"/>
          <a:stretch>
            <a:fillRect/>
          </a:stretch>
        </p:blipFill>
        <p:spPr>
          <a:xfrm>
            <a:off x="3029804" y="1433015"/>
            <a:ext cx="6198357" cy="3486576"/>
          </a:xfrm>
          <a:prstGeom prst="rect">
            <a:avLst/>
          </a:prstGeom>
        </p:spPr>
      </p:pic>
    </p:spTree>
    <p:extLst>
      <p:ext uri="{BB962C8B-B14F-4D97-AF65-F5344CB8AC3E}">
        <p14:creationId xmlns:p14="http://schemas.microsoft.com/office/powerpoint/2010/main" val="219330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178" y="563649"/>
            <a:ext cx="6740434" cy="523220"/>
          </a:xfrm>
          <a:prstGeom prst="rect">
            <a:avLst/>
          </a:prstGeom>
          <a:noFill/>
        </p:spPr>
        <p:txBody>
          <a:bodyPr wrap="square" rtlCol="0">
            <a:spAutoFit/>
          </a:bodyPr>
          <a:lstStyle/>
          <a:p>
            <a:r>
              <a:rPr lang="fr-FR" sz="2800" u="sng" dirty="0" smtClean="0">
                <a:solidFill>
                  <a:schemeClr val="bg1"/>
                </a:solidFill>
              </a:rPr>
              <a:t>La lumière </a:t>
            </a:r>
            <a:endParaRPr lang="fr-FR" sz="2800" u="sng" dirty="0">
              <a:solidFill>
                <a:schemeClr val="bg1"/>
              </a:solidFill>
            </a:endParaRPr>
          </a:p>
        </p:txBody>
      </p:sp>
      <p:sp>
        <p:nvSpPr>
          <p:cNvPr id="3" name="ZoneTexte 2"/>
          <p:cNvSpPr txBox="1"/>
          <p:nvPr/>
        </p:nvSpPr>
        <p:spPr>
          <a:xfrm>
            <a:off x="2142309" y="1124708"/>
            <a:ext cx="6975565" cy="369332"/>
          </a:xfrm>
          <a:prstGeom prst="rect">
            <a:avLst/>
          </a:prstGeom>
          <a:noFill/>
        </p:spPr>
        <p:txBody>
          <a:bodyPr wrap="square" rtlCol="0">
            <a:spAutoFit/>
          </a:bodyPr>
          <a:lstStyle/>
          <a:p>
            <a:r>
              <a:rPr lang="fr-FR" dirty="0" smtClean="0">
                <a:solidFill>
                  <a:schemeClr val="bg1"/>
                </a:solidFill>
              </a:rPr>
              <a:t>Radiation monochromatique appelé spectre chromatique </a:t>
            </a:r>
            <a:endParaRPr lang="fr-FR" dirty="0">
              <a:solidFill>
                <a:schemeClr val="bg1"/>
              </a:solidFill>
            </a:endParaRPr>
          </a:p>
        </p:txBody>
      </p:sp>
      <p:pic>
        <p:nvPicPr>
          <p:cNvPr id="5" name="Image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497" y="4452824"/>
            <a:ext cx="2562583" cy="1609950"/>
          </a:xfrm>
          <a:prstGeom prst="rect">
            <a:avLst/>
          </a:prstGeom>
        </p:spPr>
      </p:pic>
      <p:pic>
        <p:nvPicPr>
          <p:cNvPr id="7" name="Image 6"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41" y="2081668"/>
            <a:ext cx="11103316" cy="2295478"/>
          </a:xfrm>
          <a:prstGeom prst="rect">
            <a:avLst/>
          </a:prstGeom>
        </p:spPr>
      </p:pic>
      <p:cxnSp>
        <p:nvCxnSpPr>
          <p:cNvPr id="9" name="Connecteur droit 8"/>
          <p:cNvCxnSpPr/>
          <p:nvPr/>
        </p:nvCxnSpPr>
        <p:spPr>
          <a:xfrm flipH="1">
            <a:off x="4493623" y="3108960"/>
            <a:ext cx="744583" cy="12524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128799" y="3108960"/>
            <a:ext cx="901281" cy="13438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178" y="1643723"/>
            <a:ext cx="8817429" cy="400106"/>
          </a:xfrm>
          <a:prstGeom prst="rect">
            <a:avLst/>
          </a:prstGeom>
        </p:spPr>
      </p:pic>
    </p:spTree>
    <p:extLst>
      <p:ext uri="{BB962C8B-B14F-4D97-AF65-F5344CB8AC3E}">
        <p14:creationId xmlns:p14="http://schemas.microsoft.com/office/powerpoint/2010/main" val="2845576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67542" y="1851143"/>
            <a:ext cx="3069772" cy="646331"/>
          </a:xfrm>
          <a:prstGeom prst="rect">
            <a:avLst/>
          </a:prstGeom>
          <a:noFill/>
        </p:spPr>
        <p:txBody>
          <a:bodyPr wrap="square" rtlCol="0">
            <a:spAutoFit/>
          </a:bodyPr>
          <a:lstStyle/>
          <a:p>
            <a:r>
              <a:rPr lang="fr-FR" dirty="0" smtClean="0">
                <a:solidFill>
                  <a:schemeClr val="bg1">
                    <a:lumMod val="95000"/>
                  </a:schemeClr>
                </a:solidFill>
              </a:rPr>
              <a:t>Lumière visible </a:t>
            </a:r>
          </a:p>
          <a:p>
            <a:r>
              <a:rPr lang="fr-FR" dirty="0" smtClean="0">
                <a:solidFill>
                  <a:schemeClr val="bg1">
                    <a:lumMod val="95000"/>
                  </a:schemeClr>
                </a:solidFill>
              </a:rPr>
              <a:t>400nm-750nm</a:t>
            </a:r>
            <a:endParaRPr lang="fr-FR" dirty="0">
              <a:solidFill>
                <a:schemeClr val="bg1">
                  <a:lumMod val="95000"/>
                </a:schemeClr>
              </a:solidFill>
            </a:endParaRP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293" y="1305968"/>
            <a:ext cx="7550332" cy="4632000"/>
          </a:xfrm>
          <a:prstGeom prst="rect">
            <a:avLst/>
          </a:prstGeom>
        </p:spPr>
      </p:pic>
    </p:spTree>
    <p:extLst>
      <p:ext uri="{BB962C8B-B14F-4D97-AF65-F5344CB8AC3E}">
        <p14:creationId xmlns:p14="http://schemas.microsoft.com/office/powerpoint/2010/main" val="127827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54925" y="1018903"/>
            <a:ext cx="4833257" cy="1200329"/>
          </a:xfrm>
          <a:prstGeom prst="rect">
            <a:avLst/>
          </a:prstGeom>
          <a:noFill/>
        </p:spPr>
        <p:txBody>
          <a:bodyPr wrap="square" rtlCol="0">
            <a:spAutoFit/>
          </a:bodyPr>
          <a:lstStyle/>
          <a:p>
            <a:r>
              <a:rPr lang="fr-FR" dirty="0" smtClean="0">
                <a:solidFill>
                  <a:schemeClr val="bg1">
                    <a:lumMod val="95000"/>
                  </a:schemeClr>
                </a:solidFill>
              </a:rPr>
              <a:t>UV:</a:t>
            </a:r>
          </a:p>
          <a:p>
            <a:r>
              <a:rPr lang="fr-FR" dirty="0" smtClean="0">
                <a:solidFill>
                  <a:schemeClr val="bg1">
                    <a:lumMod val="95000"/>
                  </a:schemeClr>
                </a:solidFill>
              </a:rPr>
              <a:t>UV A (315nm-400nm)	</a:t>
            </a:r>
          </a:p>
          <a:p>
            <a:r>
              <a:rPr lang="fr-FR" dirty="0" smtClean="0">
                <a:solidFill>
                  <a:schemeClr val="bg1">
                    <a:lumMod val="95000"/>
                  </a:schemeClr>
                </a:solidFill>
              </a:rPr>
              <a:t>UV B (260nm 315nm)</a:t>
            </a:r>
          </a:p>
          <a:p>
            <a:r>
              <a:rPr lang="fr-FR" dirty="0" smtClean="0">
                <a:solidFill>
                  <a:schemeClr val="bg1">
                    <a:lumMod val="95000"/>
                  </a:schemeClr>
                </a:solidFill>
              </a:rPr>
              <a:t>UV C(100nm-160nm)</a:t>
            </a:r>
            <a:endParaRPr lang="fr-FR" dirty="0">
              <a:solidFill>
                <a:schemeClr val="bg1">
                  <a:lumMod val="95000"/>
                </a:schemeClr>
              </a:solidFill>
            </a:endParaRPr>
          </a:p>
        </p:txBody>
      </p:sp>
      <p:pic>
        <p:nvPicPr>
          <p:cNvPr id="7" name="Image 6"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232" y="1648458"/>
            <a:ext cx="3295855" cy="1791024"/>
          </a:xfrm>
          <a:prstGeom prst="rect">
            <a:avLst/>
          </a:prstGeom>
        </p:spPr>
      </p:pic>
      <p:pic>
        <p:nvPicPr>
          <p:cNvPr id="8" name="Image 7"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14" y="5761942"/>
            <a:ext cx="2953151" cy="488174"/>
          </a:xfrm>
          <a:prstGeom prst="rect">
            <a:avLst/>
          </a:prstGeom>
        </p:spPr>
      </p:pic>
      <p:pic>
        <p:nvPicPr>
          <p:cNvPr id="9" name="Image 8"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229" y="509353"/>
            <a:ext cx="2821576" cy="2278210"/>
          </a:xfrm>
          <a:prstGeom prst="rect">
            <a:avLst/>
          </a:prstGeom>
        </p:spPr>
      </p:pic>
      <p:sp>
        <p:nvSpPr>
          <p:cNvPr id="11" name="ZoneTexte 10"/>
          <p:cNvSpPr txBox="1"/>
          <p:nvPr/>
        </p:nvSpPr>
        <p:spPr>
          <a:xfrm>
            <a:off x="4676503" y="4974778"/>
            <a:ext cx="2847703" cy="1200329"/>
          </a:xfrm>
          <a:prstGeom prst="rect">
            <a:avLst/>
          </a:prstGeom>
          <a:noFill/>
        </p:spPr>
        <p:txBody>
          <a:bodyPr wrap="square" rtlCol="0">
            <a:spAutoFit/>
          </a:bodyPr>
          <a:lstStyle/>
          <a:p>
            <a:r>
              <a:rPr lang="fr-FR" dirty="0" smtClean="0">
                <a:solidFill>
                  <a:schemeClr val="bg1">
                    <a:lumMod val="95000"/>
                  </a:schemeClr>
                </a:solidFill>
              </a:rPr>
              <a:t>IR:</a:t>
            </a:r>
          </a:p>
          <a:p>
            <a:r>
              <a:rPr lang="fr-FR" dirty="0" smtClean="0">
                <a:solidFill>
                  <a:schemeClr val="bg1">
                    <a:lumMod val="95000"/>
                  </a:schemeClr>
                </a:solidFill>
              </a:rPr>
              <a:t>IR A (700nm-1400nm)</a:t>
            </a:r>
          </a:p>
          <a:p>
            <a:r>
              <a:rPr lang="fr-FR" dirty="0" smtClean="0">
                <a:solidFill>
                  <a:schemeClr val="bg1">
                    <a:lumMod val="95000"/>
                  </a:schemeClr>
                </a:solidFill>
              </a:rPr>
              <a:t>IR B(1400nm-300nm)</a:t>
            </a:r>
          </a:p>
          <a:p>
            <a:r>
              <a:rPr lang="fr-FR" dirty="0" smtClean="0">
                <a:solidFill>
                  <a:schemeClr val="bg1">
                    <a:lumMod val="95000"/>
                  </a:schemeClr>
                </a:solidFill>
              </a:rPr>
              <a:t>IR C(3000nm-10000nm</a:t>
            </a:r>
            <a:r>
              <a:rPr lang="fr-FR" dirty="0" smtClean="0"/>
              <a:t>)</a:t>
            </a:r>
            <a:endParaRPr lang="fr-FR" dirty="0"/>
          </a:p>
        </p:txBody>
      </p:sp>
      <p:pic>
        <p:nvPicPr>
          <p:cNvPr id="12" name="Image 1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14" y="3239589"/>
            <a:ext cx="7265211" cy="1501996"/>
          </a:xfrm>
          <a:prstGeom prst="rect">
            <a:avLst/>
          </a:prstGeom>
        </p:spPr>
      </p:pic>
      <p:cxnSp>
        <p:nvCxnSpPr>
          <p:cNvPr id="14" name="Connecteur droit avec flèche 13"/>
          <p:cNvCxnSpPr/>
          <p:nvPr/>
        </p:nvCxnSpPr>
        <p:spPr>
          <a:xfrm flipV="1">
            <a:off x="3513909" y="2051194"/>
            <a:ext cx="1162594" cy="12855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785685" y="3990587"/>
            <a:ext cx="1097280" cy="12925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24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3950</TotalTime>
  <Words>1429</Words>
  <Application>Microsoft Office PowerPoint</Application>
  <PresentationFormat>Personnalisé</PresentationFormat>
  <Paragraphs>333</Paragraphs>
  <Slides>55</Slides>
  <Notes>0</Notes>
  <HiddenSlides>0</HiddenSlides>
  <MMClips>3</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Salle d’ions</vt:lpstr>
      <vt:lpstr>NOCIVITE DE LA LUMIERE BLEUE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NOCIVITE DE LA LUMIERE BLEUE</dc:title>
  <dc:creator>mat borel</dc:creator>
  <cp:lastModifiedBy>Jean-Marie</cp:lastModifiedBy>
  <cp:revision>64</cp:revision>
  <cp:lastPrinted>2019-03-04T17:16:55Z</cp:lastPrinted>
  <dcterms:created xsi:type="dcterms:W3CDTF">2018-12-16T10:02:05Z</dcterms:created>
  <dcterms:modified xsi:type="dcterms:W3CDTF">2019-03-07T07:12:12Z</dcterms:modified>
</cp:coreProperties>
</file>